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1" r:id="rId5"/>
    <p:sldId id="278" r:id="rId6"/>
    <p:sldId id="262" r:id="rId7"/>
    <p:sldId id="263" r:id="rId8"/>
    <p:sldId id="266" r:id="rId9"/>
    <p:sldId id="268" r:id="rId10"/>
    <p:sldId id="267" r:id="rId11"/>
    <p:sldId id="269" r:id="rId12"/>
    <p:sldId id="275" r:id="rId13"/>
    <p:sldId id="271" r:id="rId14"/>
    <p:sldId id="285" r:id="rId15"/>
    <p:sldId id="272" r:id="rId16"/>
    <p:sldId id="273" r:id="rId17"/>
    <p:sldId id="279" r:id="rId18"/>
    <p:sldId id="28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2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58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76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89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71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01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86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34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72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2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96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8A004-A6E9-470D-AC35-569E798B822F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3566B-D3FA-428E-9823-33AE6B668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09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26996" y="2074127"/>
            <a:ext cx="9463668" cy="759329"/>
          </a:xfrm>
        </p:spPr>
        <p:txBody>
          <a:bodyPr>
            <a:normAutofit fontScale="90000"/>
          </a:bodyPr>
          <a:lstStyle/>
          <a:p>
            <a:r>
              <a:rPr lang="en-US" altLang="zh-CN" sz="4800" dirty="0" err="1" smtClean="0">
                <a:latin typeface="+mn-lt"/>
                <a:ea typeface="+mn-ea"/>
                <a:cs typeface="+mn-ea"/>
                <a:sym typeface="+mn-lt"/>
              </a:rPr>
              <a:t>ULSee</a:t>
            </a:r>
            <a:r>
              <a:rPr lang="en-US" altLang="zh-CN" sz="4800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4800" dirty="0" smtClean="0">
                <a:latin typeface="+mn-lt"/>
                <a:ea typeface="+mn-ea"/>
                <a:cs typeface="+mn-ea"/>
                <a:sym typeface="+mn-lt"/>
              </a:rPr>
              <a:t>人脸识别算法行业对比测试报告</a:t>
            </a:r>
            <a:endParaRPr lang="zh-CN" alt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TextBox 7"/>
          <p:cNvSpPr txBox="1">
            <a:spLocks noGrp="1"/>
          </p:cNvSpPr>
          <p:nvPr>
            <p:ph type="subTitle" idx="1"/>
          </p:nvPr>
        </p:nvSpPr>
        <p:spPr>
          <a:xfrm>
            <a:off x="2334291" y="5802545"/>
            <a:ext cx="73003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cs typeface="+mn-ea"/>
                <a:sym typeface="+mn-lt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保密</a:t>
            </a:r>
            <a:r>
              <a:rPr lang="en-US" altLang="zh-CN" b="1" dirty="0" smtClean="0">
                <a:solidFill>
                  <a:srgbClr val="FF0000"/>
                </a:solidFill>
                <a:cs typeface="+mn-ea"/>
                <a:sym typeface="+mn-lt"/>
              </a:rPr>
              <a:t>】</a:t>
            </a:r>
            <a:r>
              <a:rPr lang="zh-CN" altLang="en-US" b="1" dirty="0" smtClean="0">
                <a:solidFill>
                  <a:srgbClr val="FF0000"/>
                </a:solidFill>
                <a:cs typeface="+mn-ea"/>
                <a:sym typeface="+mn-lt"/>
              </a:rPr>
              <a:t>本报告内容仅作为内部交流使用，请勿外传</a:t>
            </a:r>
            <a:endParaRPr lang="en-US" altLang="zh-CN" b="1" dirty="0" smtClean="0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5" name="图片 4" descr="C:\Users\USER\AppData\Local\Temp\WeChat Files\84832228369581259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4" y="3196303"/>
            <a:ext cx="870585" cy="8705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1"/>
          <p:cNvSpPr txBox="1"/>
          <p:nvPr/>
        </p:nvSpPr>
        <p:spPr>
          <a:xfrm>
            <a:off x="3785229" y="4377696"/>
            <a:ext cx="3937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制作人：</a:t>
            </a:r>
            <a:r>
              <a:rPr lang="en-US" altLang="zh-CN" sz="2400" b="1" dirty="0" smtClean="0">
                <a:cs typeface="+mn-ea"/>
                <a:sym typeface="+mn-lt"/>
              </a:rPr>
              <a:t>Zack Zhang, Dr. Chen</a:t>
            </a:r>
          </a:p>
          <a:p>
            <a:r>
              <a:rPr lang="zh-CN" altLang="en-US" sz="2400" b="1" dirty="0" smtClean="0">
                <a:cs typeface="+mn-ea"/>
                <a:sym typeface="+mn-lt"/>
              </a:rPr>
              <a:t>制作时间：</a:t>
            </a:r>
            <a:r>
              <a:rPr lang="en-US" altLang="zh-CN" sz="2400" b="1" dirty="0" smtClean="0">
                <a:cs typeface="+mn-ea"/>
                <a:sym typeface="+mn-lt"/>
              </a:rPr>
              <a:t>2018.10</a:t>
            </a:r>
            <a:endParaRPr lang="zh-CN" altLang="en-US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595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96244"/>
              </p:ext>
            </p:extLst>
          </p:nvPr>
        </p:nvGraphicFramePr>
        <p:xfrm>
          <a:off x="1187796" y="2707593"/>
          <a:ext cx="6251876" cy="16267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5938"/>
                <a:gridCol w="3125938"/>
              </a:tblGrid>
              <a:tr h="5422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Top 1 </a:t>
                      </a:r>
                      <a:r>
                        <a:rPr lang="zh-CN" altLang="en-US" dirty="0" smtClean="0">
                          <a:sym typeface="+mn-lt"/>
                        </a:rPr>
                        <a:t>（首位命中）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99.7759%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422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Top 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99.7860%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422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Top 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99.8980%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0630" y="889440"/>
            <a:ext cx="8525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err="1" smtClean="0">
                <a:cs typeface="+mn-ea"/>
                <a:sym typeface="+mn-lt"/>
              </a:rPr>
              <a:t>topN</a:t>
            </a:r>
            <a:r>
              <a:rPr lang="zh-CN" altLang="en-US" dirty="0" smtClean="0">
                <a:cs typeface="+mn-ea"/>
                <a:sym typeface="+mn-lt"/>
              </a:rPr>
              <a:t>命中率</a:t>
            </a:r>
            <a:endParaRPr lang="en-US" altLang="zh-CN" dirty="0" smtClean="0">
              <a:cs typeface="+mn-ea"/>
              <a:sym typeface="+mn-lt"/>
            </a:endParaRPr>
          </a:p>
          <a:p>
            <a:endParaRPr lang="en-US" altLang="zh-CN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	</a:t>
            </a:r>
            <a:r>
              <a:rPr lang="zh-CN" altLang="en-US" dirty="0" smtClean="0">
                <a:cs typeface="+mn-ea"/>
                <a:sym typeface="+mn-lt"/>
              </a:rPr>
              <a:t>查询照和底库</a:t>
            </a:r>
            <a:r>
              <a:rPr lang="en-US" altLang="zh-CN" dirty="0" smtClean="0">
                <a:cs typeface="+mn-ea"/>
                <a:sym typeface="+mn-lt"/>
              </a:rPr>
              <a:t>50003</a:t>
            </a:r>
            <a:r>
              <a:rPr lang="zh-CN" altLang="en-US" dirty="0" smtClean="0">
                <a:cs typeface="+mn-ea"/>
                <a:sym typeface="+mn-lt"/>
              </a:rPr>
              <a:t>张照片一一比对，相似度分数从高到低排序后，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	</a:t>
            </a:r>
            <a:r>
              <a:rPr lang="zh-CN" altLang="en-US" dirty="0" smtClean="0">
                <a:cs typeface="+mn-ea"/>
                <a:sym typeface="+mn-lt"/>
              </a:rPr>
              <a:t>检查</a:t>
            </a:r>
            <a:r>
              <a:rPr lang="en-US" altLang="zh-CN" dirty="0" err="1" smtClean="0">
                <a:cs typeface="+mn-ea"/>
                <a:sym typeface="+mn-lt"/>
              </a:rPr>
              <a:t>topN</a:t>
            </a:r>
            <a:r>
              <a:rPr lang="zh-CN" altLang="en-US" dirty="0" smtClean="0">
                <a:cs typeface="+mn-ea"/>
                <a:sym typeface="+mn-lt"/>
              </a:rPr>
              <a:t>中是否存在查询照片对应的底库照片 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10632" y="178420"/>
            <a:ext cx="394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测试结果</a:t>
            </a:r>
            <a:endParaRPr lang="en-US" altLang="zh-CN" sz="2400" b="1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015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231906" y="769801"/>
            <a:ext cx="1373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AutoNum type="arabicPeriod"/>
              <a:defRPr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2.   ROC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曲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线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91006"/>
              </p:ext>
            </p:extLst>
          </p:nvPr>
        </p:nvGraphicFramePr>
        <p:xfrm>
          <a:off x="298812" y="1573133"/>
          <a:ext cx="3597276" cy="2752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8638"/>
                <a:gridCol w="1798638"/>
              </a:tblGrid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ym typeface="+mn-lt"/>
                        </a:rPr>
                        <a:t>误识别率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ym typeface="+mn-lt"/>
                        </a:rPr>
                        <a:t>通过率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百万分之一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99.43%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十万分之一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99.77%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万分之一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99.89%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千分之一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99.93%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58" y="639337"/>
            <a:ext cx="7823373" cy="5566782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210632" y="178420"/>
            <a:ext cx="394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测试结果</a:t>
            </a:r>
            <a:endParaRPr lang="en-US" altLang="zh-CN" sz="2400" b="1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90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285751"/>
            <a:ext cx="3878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竞争对手对比</a:t>
            </a:r>
            <a:endParaRPr lang="en-US" altLang="zh-CN" sz="2400" b="1" dirty="0" smtClean="0">
              <a:cs typeface="+mn-ea"/>
              <a:sym typeface="+mn-lt"/>
            </a:endParaRPr>
          </a:p>
          <a:p>
            <a:endParaRPr lang="en-US" altLang="zh-CN" dirty="0" smtClean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35130"/>
              </p:ext>
            </p:extLst>
          </p:nvPr>
        </p:nvGraphicFramePr>
        <p:xfrm>
          <a:off x="1514950" y="1727587"/>
          <a:ext cx="8318196" cy="1101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9549"/>
                <a:gridCol w="2079549"/>
                <a:gridCol w="2079549"/>
                <a:gridCol w="2079549"/>
              </a:tblGrid>
              <a:tr h="550545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>
                          <a:sym typeface="+mn-lt"/>
                        </a:rPr>
                        <a:t>ULSee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优图团队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腾讯</a:t>
                      </a:r>
                      <a:r>
                        <a:rPr lang="en-US" altLang="zh-CN" b="1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AI Lab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lt"/>
                        </a:rPr>
                        <a:t>首位命中率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99.78%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99.93%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99.79%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1"/>
          <p:cNvSpPr txBox="1"/>
          <p:nvPr/>
        </p:nvSpPr>
        <p:spPr>
          <a:xfrm>
            <a:off x="436999" y="4013133"/>
            <a:ext cx="111156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结论：</a:t>
            </a:r>
            <a:endParaRPr lang="en-US" altLang="zh-CN" sz="2400" b="1" dirty="0" smtClean="0">
              <a:cs typeface="+mn-ea"/>
              <a:sym typeface="+mn-lt"/>
            </a:endParaRPr>
          </a:p>
          <a:p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zh-CN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在</a:t>
            </a:r>
            <a:r>
              <a:rPr lang="en-US" altLang="zh-CN" sz="3200" b="1" dirty="0" smtClean="0">
                <a:solidFill>
                  <a:srgbClr val="FF0000"/>
                </a:solidFill>
                <a:cs typeface="+mn-ea"/>
                <a:sym typeface="+mn-lt"/>
              </a:rPr>
              <a:t>5w</a:t>
            </a:r>
            <a:r>
              <a:rPr lang="zh-CN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底库的测试条件下，</a:t>
            </a:r>
            <a:r>
              <a:rPr lang="en-US" altLang="zh-CN" sz="3200" b="1" dirty="0" err="1" smtClean="0">
                <a:solidFill>
                  <a:srgbClr val="FF0000"/>
                </a:solidFill>
                <a:cs typeface="+mn-ea"/>
                <a:sym typeface="+mn-lt"/>
              </a:rPr>
              <a:t>ULSee</a:t>
            </a:r>
            <a:r>
              <a:rPr lang="zh-CN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算法模型与腾讯内部两家实验室结果非常接近</a:t>
            </a:r>
            <a:endParaRPr lang="en-US" altLang="zh-CN" sz="3200" dirty="0" smtClean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063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930" y="285592"/>
            <a:ext cx="447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cs typeface="+mn-ea"/>
                <a:sym typeface="+mn-lt"/>
              </a:rPr>
              <a:t>测试</a:t>
            </a:r>
            <a:r>
              <a:rPr lang="en-US" altLang="zh-CN" sz="2800" b="1" dirty="0">
                <a:cs typeface="+mn-ea"/>
                <a:sym typeface="+mn-lt"/>
              </a:rPr>
              <a:t>3</a:t>
            </a:r>
            <a:r>
              <a:rPr lang="en-US" altLang="zh-CN" sz="2800" b="1" dirty="0" smtClean="0">
                <a:cs typeface="+mn-ea"/>
                <a:sym typeface="+mn-lt"/>
              </a:rPr>
              <a:t> – </a:t>
            </a:r>
            <a:r>
              <a:rPr lang="zh-CN" altLang="en-US" sz="2800" b="1" dirty="0" smtClean="0">
                <a:cs typeface="+mn-ea"/>
                <a:sym typeface="+mn-lt"/>
              </a:rPr>
              <a:t>东方网力</a:t>
            </a:r>
            <a:endParaRPr lang="en-US" altLang="zh-CN" sz="2800" b="1" dirty="0" smtClean="0"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161" y="1046703"/>
            <a:ext cx="56401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测试对手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    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 smtClean="0">
                <a:cs typeface="+mn-ea"/>
                <a:sym typeface="+mn-lt"/>
              </a:rPr>
              <a:t>）商汤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    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 smtClean="0">
                <a:cs typeface="+mn-ea"/>
                <a:sym typeface="+mn-lt"/>
              </a:rPr>
              <a:t>）</a:t>
            </a:r>
            <a:r>
              <a:rPr lang="zh-CN" altLang="en-US" dirty="0">
                <a:cs typeface="+mn-ea"/>
                <a:sym typeface="+mn-lt"/>
              </a:rPr>
              <a:t>旷视</a:t>
            </a:r>
            <a:endParaRPr lang="en-US" altLang="zh-CN" dirty="0" smtClean="0">
              <a:cs typeface="+mn-ea"/>
              <a:sym typeface="+mn-lt"/>
            </a:endParaRPr>
          </a:p>
          <a:p>
            <a:endParaRPr lang="en-US" altLang="zh-CN" sz="2400" b="1" dirty="0">
              <a:cs typeface="+mn-ea"/>
              <a:sym typeface="+mn-lt"/>
            </a:endParaRPr>
          </a:p>
          <a:p>
            <a:r>
              <a:rPr lang="zh-CN" altLang="en-US" sz="2400" b="1" dirty="0" smtClean="0">
                <a:cs typeface="+mn-ea"/>
                <a:sym typeface="+mn-lt"/>
              </a:rPr>
              <a:t>测试内容：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    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 smtClean="0">
                <a:cs typeface="+mn-ea"/>
                <a:sym typeface="+mn-lt"/>
              </a:rPr>
              <a:t>）</a:t>
            </a:r>
            <a:r>
              <a:rPr lang="zh-CN" altLang="zh-CN" dirty="0">
                <a:cs typeface="+mn-ea"/>
                <a:sym typeface="+mn-lt"/>
              </a:rPr>
              <a:t>人脸图片</a:t>
            </a:r>
            <a:r>
              <a:rPr lang="zh-CN" altLang="zh-CN" dirty="0" smtClean="0">
                <a:cs typeface="+mn-ea"/>
                <a:sym typeface="+mn-lt"/>
              </a:rPr>
              <a:t>入库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    （</a:t>
            </a:r>
            <a:r>
              <a:rPr lang="en-US" altLang="zh-CN" dirty="0" smtClean="0">
                <a:cs typeface="+mn-ea"/>
                <a:sym typeface="+mn-lt"/>
              </a:rPr>
              <a:t>2</a:t>
            </a:r>
            <a:r>
              <a:rPr lang="zh-CN" altLang="en-US" dirty="0" smtClean="0">
                <a:cs typeface="+mn-ea"/>
                <a:sym typeface="+mn-lt"/>
              </a:rPr>
              <a:t>）</a:t>
            </a:r>
            <a:r>
              <a:rPr lang="zh-CN" altLang="zh-CN" dirty="0">
                <a:cs typeface="+mn-ea"/>
                <a:sym typeface="+mn-lt"/>
              </a:rPr>
              <a:t>人</a:t>
            </a:r>
            <a:r>
              <a:rPr lang="zh-CN" altLang="zh-CN" dirty="0" smtClean="0">
                <a:cs typeface="+mn-ea"/>
                <a:sym typeface="+mn-lt"/>
              </a:rPr>
              <a:t>脸</a:t>
            </a:r>
            <a:r>
              <a:rPr lang="en-US" altLang="zh-CN" dirty="0" smtClean="0">
                <a:cs typeface="+mn-ea"/>
                <a:sym typeface="+mn-lt"/>
              </a:rPr>
              <a:t>1:N </a:t>
            </a:r>
            <a:r>
              <a:rPr lang="zh-CN" altLang="zh-CN" dirty="0" smtClean="0">
                <a:cs typeface="+mn-ea"/>
                <a:sym typeface="+mn-lt"/>
              </a:rPr>
              <a:t>动态</a:t>
            </a:r>
            <a:r>
              <a:rPr lang="zh-CN" altLang="zh-CN" dirty="0">
                <a:cs typeface="+mn-ea"/>
                <a:sym typeface="+mn-lt"/>
              </a:rPr>
              <a:t>比对</a:t>
            </a:r>
            <a:endParaRPr lang="en-US" altLang="zh-CN" dirty="0" smtClean="0">
              <a:cs typeface="+mn-ea"/>
              <a:sym typeface="+mn-lt"/>
            </a:endParaRPr>
          </a:p>
          <a:p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zh-CN" altLang="en-US" sz="2400" b="1" dirty="0" smtClean="0">
                <a:cs typeface="+mn-ea"/>
                <a:sym typeface="+mn-lt"/>
              </a:rPr>
              <a:t>测试集：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    </a:t>
            </a:r>
            <a:r>
              <a:rPr lang="zh-CN" altLang="en-US" dirty="0" smtClean="0">
                <a:cs typeface="+mn-ea"/>
                <a:sym typeface="+mn-lt"/>
              </a:rPr>
              <a:t>底库人员数量：</a:t>
            </a:r>
            <a:r>
              <a:rPr lang="en-US" altLang="zh-CN" dirty="0" smtClean="0">
                <a:cs typeface="+mn-ea"/>
                <a:sym typeface="+mn-lt"/>
              </a:rPr>
              <a:t> 200</a:t>
            </a:r>
            <a:r>
              <a:rPr lang="en-US" altLang="zh-CN" dirty="0">
                <a:cs typeface="+mn-ea"/>
                <a:sym typeface="+mn-lt"/>
              </a:rPr>
              <a:t>,</a:t>
            </a:r>
            <a:r>
              <a:rPr lang="en-US" altLang="zh-CN" dirty="0" smtClean="0">
                <a:cs typeface="+mn-ea"/>
                <a:sym typeface="+mn-lt"/>
              </a:rPr>
              <a:t>224</a:t>
            </a:r>
            <a:r>
              <a:rPr lang="zh-CN" altLang="en-US" dirty="0" smtClean="0">
                <a:cs typeface="+mn-ea"/>
                <a:sym typeface="+mn-lt"/>
              </a:rPr>
              <a:t>（证件照）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    查询照片数量：</a:t>
            </a:r>
            <a:r>
              <a:rPr lang="en-US" altLang="zh-CN" dirty="0" smtClean="0">
                <a:cs typeface="+mn-ea"/>
                <a:sym typeface="+mn-lt"/>
              </a:rPr>
              <a:t> 21,306</a:t>
            </a:r>
          </a:p>
          <a:p>
            <a:r>
              <a:rPr lang="zh-CN" altLang="en-US" dirty="0" smtClean="0">
                <a:cs typeface="+mn-ea"/>
                <a:sym typeface="+mn-lt"/>
              </a:rPr>
              <a:t>             其中查询照片中：</a:t>
            </a:r>
            <a:r>
              <a:rPr lang="en-US" altLang="zh-CN" dirty="0" smtClean="0">
                <a:cs typeface="+mn-ea"/>
                <a:sym typeface="+mn-lt"/>
              </a:rPr>
              <a:t>142</a:t>
            </a:r>
            <a:r>
              <a:rPr lang="zh-CN" altLang="en-US" dirty="0" smtClean="0">
                <a:cs typeface="+mn-ea"/>
                <a:sym typeface="+mn-lt"/>
              </a:rPr>
              <a:t>张在底库中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	</a:t>
            </a:r>
            <a:r>
              <a:rPr lang="en-US" altLang="zh-CN" dirty="0" smtClean="0">
                <a:cs typeface="+mn-ea"/>
                <a:sym typeface="+mn-lt"/>
              </a:rPr>
              <a:t>	             21,164</a:t>
            </a:r>
            <a:r>
              <a:rPr lang="zh-CN" altLang="en-US" dirty="0" smtClean="0">
                <a:cs typeface="+mn-ea"/>
                <a:sym typeface="+mn-lt"/>
              </a:rPr>
              <a:t>张不在底库</a:t>
            </a:r>
            <a:endParaRPr lang="en-US" altLang="zh-CN" dirty="0" smtClean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zh-CN" altLang="en-US" sz="2400" b="1" dirty="0" smtClean="0">
                <a:cs typeface="+mn-ea"/>
                <a:sym typeface="+mn-lt"/>
              </a:rPr>
              <a:t>测试方式：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     REST-API</a:t>
            </a:r>
            <a:r>
              <a:rPr lang="zh-CN" altLang="en-US" dirty="0" smtClean="0">
                <a:cs typeface="+mn-ea"/>
                <a:sym typeface="+mn-lt"/>
              </a:rPr>
              <a:t>服务，</a:t>
            </a:r>
            <a:r>
              <a:rPr lang="en-US" altLang="zh-CN" dirty="0" smtClean="0">
                <a:cs typeface="+mn-ea"/>
                <a:sym typeface="+mn-lt"/>
              </a:rPr>
              <a:t>python</a:t>
            </a:r>
            <a:r>
              <a:rPr lang="zh-CN" altLang="en-US" dirty="0" smtClean="0">
                <a:cs typeface="+mn-ea"/>
                <a:sym typeface="+mn-lt"/>
              </a:rPr>
              <a:t>脚本调用</a:t>
            </a:r>
            <a:endParaRPr lang="en-US" altLang="zh-CN" dirty="0" smtClean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063" y="149131"/>
            <a:ext cx="2639122" cy="1141242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6683530" y="4334511"/>
            <a:ext cx="3969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cs typeface="+mn-ea"/>
                <a:sym typeface="+mn-lt"/>
              </a:rPr>
              <a:t>注：东方网力的查询照片均为从公安现场录像中提取获得，质量较差</a:t>
            </a:r>
          </a:p>
        </p:txBody>
      </p:sp>
    </p:spTree>
    <p:extLst>
      <p:ext uri="{BB962C8B-B14F-4D97-AF65-F5344CB8AC3E}">
        <p14:creationId xmlns:p14="http://schemas.microsoft.com/office/powerpoint/2010/main" val="2920399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/>
          <p:nvPr/>
        </p:nvSpPr>
        <p:spPr>
          <a:xfrm>
            <a:off x="238125" y="191430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测试统计指标定义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216" y="937158"/>
            <a:ext cx="9665586" cy="522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查询时，返回查询照片与底库照片相似度超过某个设定阈值的图片列表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对于底库中有配对的查询照，如果列表中有查询照对应的底库照片，记为正确报警；如果没有，记为漏报；对于底库中没有配对的查询照，如果列表不为空，记为误报警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 smtClean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ym typeface="+mn-lt"/>
              </a:rPr>
              <a:t>误报率</a:t>
            </a:r>
            <a:endParaRPr lang="en-US" altLang="zh-CN" sz="1600" dirty="0"/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 smtClean="0"/>
              <a:t>	</a:t>
            </a:r>
            <a:r>
              <a:rPr lang="zh-CN" altLang="zh-CN" sz="1600" dirty="0" smtClean="0"/>
              <a:t>误报率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</a:t>
            </a:r>
            <a:r>
              <a:rPr lang="zh-CN" altLang="zh-CN" sz="1600" dirty="0"/>
              <a:t>（全部报警数 </a:t>
            </a:r>
            <a:r>
              <a:rPr lang="en-US" altLang="zh-CN" sz="1600" dirty="0"/>
              <a:t>- </a:t>
            </a:r>
            <a:r>
              <a:rPr lang="zh-CN" altLang="zh-CN" sz="1600" dirty="0"/>
              <a:t>正确报警数）</a:t>
            </a:r>
            <a:r>
              <a:rPr lang="en-US" altLang="zh-CN" sz="1600" dirty="0"/>
              <a:t>/</a:t>
            </a:r>
            <a:r>
              <a:rPr lang="zh-CN" altLang="zh-CN" sz="1600" dirty="0"/>
              <a:t>（人脸比对图片数量）</a:t>
            </a:r>
            <a:r>
              <a:rPr lang="en-US" altLang="zh-CN" sz="1600" dirty="0"/>
              <a:t> * 100%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 smtClean="0"/>
              <a:t>	</a:t>
            </a:r>
            <a:r>
              <a:rPr lang="zh-CN" altLang="zh-CN" sz="1600" dirty="0" smtClean="0"/>
              <a:t>人</a:t>
            </a:r>
            <a:r>
              <a:rPr lang="zh-CN" altLang="zh-CN" sz="1600" dirty="0"/>
              <a:t>脸比对图片数量</a:t>
            </a:r>
            <a:r>
              <a:rPr lang="zh-CN" altLang="en-US" sz="1600" dirty="0"/>
              <a:t>，本次测试</a:t>
            </a:r>
            <a:r>
              <a:rPr lang="en-US" altLang="zh-CN" sz="1600" dirty="0" smtClean="0"/>
              <a:t>21306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召回</a:t>
            </a:r>
            <a:r>
              <a:rPr lang="zh-CN" altLang="en-US" sz="1600" dirty="0"/>
              <a:t>率</a:t>
            </a:r>
            <a:endParaRPr lang="en-US" altLang="zh-CN" sz="1600" dirty="0"/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 smtClean="0"/>
              <a:t>	</a:t>
            </a:r>
            <a:r>
              <a:rPr lang="zh-CN" altLang="zh-CN" sz="1600" dirty="0" smtClean="0"/>
              <a:t>召回</a:t>
            </a:r>
            <a:r>
              <a:rPr lang="zh-CN" altLang="zh-CN" sz="1600" dirty="0"/>
              <a:t>率</a:t>
            </a:r>
            <a:r>
              <a:rPr lang="en-US" altLang="zh-CN" sz="1600" dirty="0"/>
              <a:t> = </a:t>
            </a:r>
            <a:r>
              <a:rPr lang="zh-CN" altLang="zh-CN" sz="1600" dirty="0"/>
              <a:t>（正确报警数 </a:t>
            </a:r>
            <a:r>
              <a:rPr lang="en-US" altLang="zh-CN" sz="1600" dirty="0"/>
              <a:t>/ </a:t>
            </a:r>
            <a:r>
              <a:rPr lang="zh-CN" altLang="zh-CN" sz="1600" dirty="0"/>
              <a:t>人脸比对图片中的目标人数量）</a:t>
            </a:r>
            <a:r>
              <a:rPr lang="en-US" altLang="zh-CN" sz="1600" dirty="0"/>
              <a:t>* 100%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 smtClean="0"/>
              <a:t>	</a:t>
            </a:r>
            <a:r>
              <a:rPr lang="zh-CN" altLang="en-US" sz="1600" dirty="0" smtClean="0"/>
              <a:t>人</a:t>
            </a:r>
            <a:r>
              <a:rPr lang="zh-CN" altLang="en-US" sz="1600" dirty="0"/>
              <a:t>脸比对图片中的目标人数量，本次测试</a:t>
            </a:r>
            <a:r>
              <a:rPr lang="en-US" altLang="zh-CN" sz="1600" dirty="0"/>
              <a:t>142</a:t>
            </a:r>
            <a:endParaRPr lang="zh-CN" altLang="zh-CN" sz="1600" dirty="0"/>
          </a:p>
          <a:p>
            <a:pPr>
              <a:lnSpc>
                <a:spcPct val="150000"/>
              </a:lnSpc>
            </a:pP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217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275" y="1127670"/>
            <a:ext cx="7156325" cy="1399635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210632" y="178420"/>
            <a:ext cx="394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测试结果</a:t>
            </a:r>
            <a:endParaRPr lang="en-US" altLang="zh-CN" sz="2400" b="1" dirty="0" smtClean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5704" y="712248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 1. </a:t>
            </a:r>
            <a:r>
              <a:rPr lang="zh-CN" altLang="zh-CN" dirty="0" smtClean="0">
                <a:cs typeface="+mn-ea"/>
                <a:sym typeface="+mn-lt"/>
              </a:rPr>
              <a:t>人脸图片入库</a:t>
            </a:r>
            <a:endParaRPr lang="zh-CN" altLang="en-US" dirty="0"/>
          </a:p>
        </p:txBody>
      </p:sp>
      <p:pic>
        <p:nvPicPr>
          <p:cNvPr id="5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4219296" y="2731841"/>
            <a:ext cx="6673991" cy="4126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5387" y="2890288"/>
            <a:ext cx="275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AutoNum type="arabicPeriod"/>
              <a:defRPr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2.   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误报率低区间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ROC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曲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线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161869" y="3934111"/>
            <a:ext cx="2277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AutoNum type="arabicPeriod"/>
              <a:defRPr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绿色曲线为</a:t>
            </a:r>
            <a:r>
              <a:rPr lang="en-US" altLang="zh-CN" dirty="0" err="1" smtClean="0">
                <a:latin typeface="+mn-lt"/>
                <a:ea typeface="+mn-ea"/>
                <a:cs typeface="+mn-ea"/>
                <a:sym typeface="+mn-lt"/>
              </a:rPr>
              <a:t>ULSee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模型测试结果，其他颜色曲线为商汤、旷世等厂商数据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283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664" y="258695"/>
            <a:ext cx="7501746" cy="5046827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217037" y="152767"/>
            <a:ext cx="1373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AutoNum type="arabicPeriod"/>
              <a:defRPr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2.   ROC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曲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线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446319" y="981615"/>
            <a:ext cx="2277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AutoNum type="arabicPeriod"/>
              <a:defRPr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绿色曲线为</a:t>
            </a:r>
            <a:r>
              <a:rPr lang="en-US" altLang="zh-CN" dirty="0" err="1" smtClean="0">
                <a:latin typeface="+mn-lt"/>
                <a:ea typeface="+mn-ea"/>
                <a:cs typeface="+mn-ea"/>
                <a:sym typeface="+mn-lt"/>
              </a:rPr>
              <a:t>ULSee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模型测试结果，其他颜色曲线为商汤、旷世等厂商数据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17037" y="5161387"/>
            <a:ext cx="1180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结论：</a:t>
            </a:r>
            <a:endParaRPr lang="en-US" altLang="zh-CN" sz="2400" b="1" dirty="0" smtClean="0">
              <a:cs typeface="+mn-ea"/>
              <a:sym typeface="+mn-lt"/>
            </a:endParaRPr>
          </a:p>
          <a:p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zh-CN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在</a:t>
            </a:r>
            <a:r>
              <a:rPr lang="en-US" altLang="zh-CN" sz="3200" b="1" dirty="0" smtClean="0">
                <a:solidFill>
                  <a:srgbClr val="FF0000"/>
                </a:solidFill>
                <a:cs typeface="+mn-ea"/>
                <a:sym typeface="+mn-lt"/>
              </a:rPr>
              <a:t>20w</a:t>
            </a:r>
            <a:r>
              <a:rPr lang="zh-CN" altLang="en-US" sz="3200" b="1" dirty="0">
                <a:solidFill>
                  <a:srgbClr val="FF0000"/>
                </a:solidFill>
                <a:cs typeface="+mn-ea"/>
                <a:sym typeface="+mn-lt"/>
              </a:rPr>
              <a:t>动态</a:t>
            </a:r>
            <a:r>
              <a:rPr lang="zh-CN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底库测试条件下，</a:t>
            </a:r>
            <a:r>
              <a:rPr lang="en-US" altLang="zh-CN" sz="3200" b="1" dirty="0" err="1" smtClean="0">
                <a:solidFill>
                  <a:srgbClr val="FF0000"/>
                </a:solidFill>
                <a:cs typeface="+mn-ea"/>
                <a:sym typeface="+mn-lt"/>
              </a:rPr>
              <a:t>ULSee</a:t>
            </a:r>
            <a:r>
              <a:rPr lang="zh-CN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算法模型结果远超商汤、旷世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334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073" y="311094"/>
            <a:ext cx="3380885" cy="83376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综合对比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441214"/>
              </p:ext>
            </p:extLst>
          </p:nvPr>
        </p:nvGraphicFramePr>
        <p:xfrm>
          <a:off x="1864111" y="4509350"/>
          <a:ext cx="8357840" cy="1634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568"/>
                <a:gridCol w="1671568"/>
                <a:gridCol w="1671568"/>
                <a:gridCol w="1671568"/>
                <a:gridCol w="1671568"/>
              </a:tblGrid>
              <a:tr h="55600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ULSee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商汤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旷世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依图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39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融资额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美元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2</a:t>
                      </a:r>
                      <a:r>
                        <a:rPr lang="zh-CN" altLang="en-US" sz="1600" dirty="0" smtClean="0"/>
                        <a:t>千万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约</a:t>
                      </a:r>
                      <a:r>
                        <a:rPr lang="en-US" altLang="zh-CN" sz="2400" dirty="0" smtClean="0"/>
                        <a:t>16</a:t>
                      </a:r>
                      <a:r>
                        <a:rPr lang="zh-CN" altLang="en-US" sz="2400" dirty="0" smtClean="0"/>
                        <a:t>亿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约</a:t>
                      </a:r>
                      <a:r>
                        <a:rPr lang="en-US" altLang="zh-CN" sz="2400" dirty="0" smtClean="0"/>
                        <a:t>11</a:t>
                      </a:r>
                      <a:r>
                        <a:rPr lang="zh-CN" altLang="en-US" sz="2400" dirty="0" smtClean="0"/>
                        <a:t>亿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约</a:t>
                      </a:r>
                      <a:r>
                        <a:rPr lang="en-US" altLang="zh-CN" sz="2400" baseline="0" dirty="0" smtClean="0"/>
                        <a:t> 5</a:t>
                      </a:r>
                      <a:r>
                        <a:rPr lang="zh-CN" altLang="en-US" sz="2400" baseline="0" dirty="0" smtClean="0"/>
                        <a:t>亿</a:t>
                      </a:r>
                      <a:endParaRPr lang="zh-CN" altLang="en-US" sz="2400" dirty="0" smtClean="0"/>
                    </a:p>
                  </a:txBody>
                  <a:tcPr anchor="ctr"/>
                </a:tc>
              </a:tr>
              <a:tr h="5393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员工人数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不到</a:t>
                      </a:r>
                      <a:r>
                        <a:rPr lang="en-US" altLang="zh-CN" sz="1600" dirty="0" smtClean="0"/>
                        <a:t>150</a:t>
                      </a:r>
                      <a:r>
                        <a:rPr lang="zh-CN" altLang="en-US" sz="1600" dirty="0" smtClean="0"/>
                        <a:t>人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超</a:t>
                      </a:r>
                      <a:r>
                        <a:rPr lang="en-US" altLang="zh-CN" sz="2400" dirty="0" smtClean="0"/>
                        <a:t>1000</a:t>
                      </a:r>
                      <a:r>
                        <a:rPr lang="zh-CN" altLang="en-US" sz="2400" dirty="0" smtClean="0"/>
                        <a:t>人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超</a:t>
                      </a:r>
                      <a:r>
                        <a:rPr lang="en-US" altLang="zh-CN" sz="2400" dirty="0" smtClean="0"/>
                        <a:t>1500</a:t>
                      </a:r>
                      <a:r>
                        <a:rPr lang="zh-CN" altLang="en-US" sz="2400" dirty="0" smtClean="0"/>
                        <a:t>人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近</a:t>
                      </a:r>
                      <a:r>
                        <a:rPr lang="en-US" altLang="zh-CN" sz="2400" dirty="0" smtClean="0"/>
                        <a:t>1000</a:t>
                      </a:r>
                      <a:r>
                        <a:rPr lang="zh-CN" altLang="en-US" sz="2400" dirty="0" smtClean="0"/>
                        <a:t>人</a:t>
                      </a: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998505"/>
              </p:ext>
            </p:extLst>
          </p:nvPr>
        </p:nvGraphicFramePr>
        <p:xfrm>
          <a:off x="788019" y="1360451"/>
          <a:ext cx="10296292" cy="2557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9809"/>
                <a:gridCol w="4051647"/>
                <a:gridCol w="4584836"/>
              </a:tblGrid>
              <a:tr h="535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/>
                        <a:t>测试方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/>
                        <a:t>测试条件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err="1" smtClean="0"/>
                        <a:t>ULSee</a:t>
                      </a:r>
                      <a:r>
                        <a:rPr lang="zh-CN" altLang="en-US" sz="2400" b="1" dirty="0" smtClean="0"/>
                        <a:t>比对结论</a:t>
                      </a:r>
                      <a:endParaRPr lang="zh-CN" altLang="en-US" sz="2400" b="1" dirty="0"/>
                    </a:p>
                  </a:txBody>
                  <a:tcPr anchor="ctr"/>
                </a:tc>
              </a:tr>
              <a:tr h="54269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百信银行</a:t>
                      </a:r>
                      <a:endParaRPr lang="en-US" altLang="zh-CN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1:1k </a:t>
                      </a:r>
                      <a:r>
                        <a:rPr lang="zh-CN" altLang="en-US" dirty="0" smtClean="0"/>
                        <a:t>底库（证件照）测试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ULSee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优于</a:t>
                      </a:r>
                      <a:r>
                        <a:rPr lang="zh-CN" altLang="en-US" dirty="0" smtClean="0"/>
                        <a:t> 百度、依图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93670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腾讯云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1:5w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底库（证件照）测试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ULSee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zh-CN" altLang="en-US" dirty="0" smtClean="0">
                          <a:solidFill>
                            <a:schemeClr val="accent6"/>
                          </a:solidFill>
                        </a:rPr>
                        <a:t>非常接近</a:t>
                      </a:r>
                      <a:r>
                        <a:rPr lang="zh-CN" altLang="en-US" dirty="0" smtClean="0"/>
                        <a:t>优图团队、腾讯</a:t>
                      </a:r>
                      <a:r>
                        <a:rPr lang="en-US" altLang="zh-CN" dirty="0" smtClean="0"/>
                        <a:t>AI</a:t>
                      </a:r>
                      <a:r>
                        <a:rPr lang="en-US" altLang="zh-CN" baseline="0" dirty="0" smtClean="0"/>
                        <a:t> Lab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4269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东方网力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1:20w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底库（场景照）测试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ULSee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远好于 </a:t>
                      </a:r>
                      <a:r>
                        <a:rPr lang="zh-CN" altLang="en-US" dirty="0" smtClean="0"/>
                        <a:t>商汤、旷世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6"/>
          <p:cNvSpPr txBox="1"/>
          <p:nvPr/>
        </p:nvSpPr>
        <p:spPr>
          <a:xfrm>
            <a:off x="7312930" y="6143982"/>
            <a:ext cx="313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AutoNum type="arabicPeriod"/>
              <a:defRPr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以上数据来自网上公开信息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088883" y="5005890"/>
            <a:ext cx="455942" cy="833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+mn-lt"/>
                <a:ea typeface="+mn-ea"/>
                <a:cs typeface="+mn-ea"/>
                <a:sym typeface="+mn-lt"/>
              </a:rPr>
              <a:t>其</a:t>
            </a:r>
            <a:endParaRPr lang="en-US" altLang="zh-CN" sz="24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400" dirty="0" smtClean="0">
                <a:latin typeface="+mn-lt"/>
                <a:ea typeface="+mn-ea"/>
                <a:cs typeface="+mn-ea"/>
                <a:sym typeface="+mn-lt"/>
              </a:rPr>
              <a:t>他</a:t>
            </a:r>
            <a:endParaRPr lang="en-US" altLang="zh-CN" sz="24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400" dirty="0" smtClean="0">
                <a:latin typeface="+mn-lt"/>
                <a:ea typeface="+mn-ea"/>
                <a:cs typeface="+mn-ea"/>
                <a:sym typeface="+mn-lt"/>
              </a:rPr>
              <a:t>对</a:t>
            </a:r>
            <a:endParaRPr lang="en-US" altLang="zh-CN" sz="24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400" dirty="0" smtClean="0">
                <a:latin typeface="+mn-lt"/>
                <a:ea typeface="+mn-ea"/>
                <a:cs typeface="+mn-ea"/>
                <a:sym typeface="+mn-lt"/>
              </a:rPr>
              <a:t>比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6412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80639" y="197425"/>
            <a:ext cx="9101254" cy="83376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算法能力产品化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安防场景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7" y="4741199"/>
            <a:ext cx="2729261" cy="92362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6576" y="1151422"/>
            <a:ext cx="35535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产品介绍：</a:t>
            </a:r>
            <a:endParaRPr lang="en-US" altLang="zh-CN" sz="2400" b="1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ULSee</a:t>
            </a:r>
            <a:r>
              <a:rPr lang="zh-CN" altLang="zh-CN" dirty="0"/>
              <a:t>鹰眼人脸识别系统基于</a:t>
            </a:r>
            <a:r>
              <a:rPr lang="zh-CN" altLang="zh-CN" dirty="0" smtClean="0"/>
              <a:t>后台</a:t>
            </a:r>
            <a:r>
              <a:rPr lang="zh-CN" altLang="en-US" dirty="0" smtClean="0"/>
              <a:t>人脸识别算法引擎</a:t>
            </a:r>
            <a:r>
              <a:rPr lang="zh-CN" altLang="zh-CN" dirty="0" smtClean="0"/>
              <a:t>及</a:t>
            </a:r>
            <a:r>
              <a:rPr lang="en-US" altLang="zh-CN" dirty="0"/>
              <a:t>Web</a:t>
            </a:r>
            <a:r>
              <a:rPr lang="zh-CN" altLang="zh-CN" dirty="0"/>
              <a:t>前端显示架构，实现对摄像头监控</a:t>
            </a:r>
            <a:r>
              <a:rPr lang="zh-CN" altLang="zh-CN" dirty="0" smtClean="0"/>
              <a:t>范围内</a:t>
            </a:r>
            <a:r>
              <a:rPr lang="zh-CN" altLang="zh-CN" dirty="0"/>
              <a:t>的人脸进行抓拍、底库比对以及识别结果推</a:t>
            </a:r>
            <a:r>
              <a:rPr lang="zh-CN" altLang="zh-CN" dirty="0" smtClean="0"/>
              <a:t>送</a:t>
            </a:r>
            <a:r>
              <a:rPr lang="zh-CN" altLang="en-US" dirty="0" smtClean="0"/>
              <a:t>，</a:t>
            </a:r>
            <a:r>
              <a:rPr lang="zh-CN" altLang="zh-CN" dirty="0"/>
              <a:t>识别结果支持多种联动方式，包括门禁闸机</a:t>
            </a:r>
            <a:r>
              <a:rPr lang="zh-CN" altLang="zh-CN" dirty="0" smtClean="0"/>
              <a:t>联动</a:t>
            </a:r>
            <a:r>
              <a:rPr lang="zh-CN" altLang="zh-CN" dirty="0"/>
              <a:t>，或者声光报警</a:t>
            </a:r>
            <a:r>
              <a:rPr lang="zh-CN" altLang="zh-CN" dirty="0" smtClean="0"/>
              <a:t>等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92" y="1542184"/>
            <a:ext cx="7727237" cy="50927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48976" y="115142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应用场景：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65124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1720" y="113127"/>
            <a:ext cx="5032192" cy="65482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16" y="1713345"/>
            <a:ext cx="6304690" cy="392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4" y="303014"/>
            <a:ext cx="2729261" cy="9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6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8990" y="408878"/>
            <a:ext cx="3332356" cy="991878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摘要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4648" y="1400756"/>
            <a:ext cx="10729332" cy="45934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cs typeface="+mn-ea"/>
                <a:sym typeface="+mn-lt"/>
              </a:rPr>
              <a:t>本</a:t>
            </a:r>
            <a:r>
              <a:rPr lang="zh-CN" altLang="en-US" dirty="0" smtClean="0">
                <a:cs typeface="+mn-ea"/>
                <a:sym typeface="+mn-lt"/>
              </a:rPr>
              <a:t>报告包含</a:t>
            </a:r>
            <a:r>
              <a:rPr lang="en-US" altLang="zh-CN" dirty="0" smtClean="0">
                <a:cs typeface="+mn-ea"/>
                <a:sym typeface="+mn-lt"/>
              </a:rPr>
              <a:t>3</a:t>
            </a:r>
            <a:r>
              <a:rPr lang="zh-CN" altLang="en-US" dirty="0" smtClean="0">
                <a:cs typeface="+mn-ea"/>
                <a:sym typeface="+mn-lt"/>
              </a:rPr>
              <a:t>次不同甲方（百信银行、腾讯、东方网力）的人脸识别测试结果，分别与业内主要竞争对手如商汤、旷世等进行比较，可从客观角度，充分展现</a:t>
            </a:r>
            <a:r>
              <a:rPr lang="en-US" altLang="zh-CN" dirty="0" err="1" smtClean="0">
                <a:cs typeface="+mn-ea"/>
                <a:sym typeface="+mn-lt"/>
              </a:rPr>
              <a:t>ULSee</a:t>
            </a:r>
            <a:r>
              <a:rPr lang="zh-CN" altLang="en-US" dirty="0" smtClean="0">
                <a:cs typeface="+mn-ea"/>
                <a:sym typeface="+mn-lt"/>
              </a:rPr>
              <a:t>算法模型实力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643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160" y="1253195"/>
            <a:ext cx="8335537" cy="48205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3678" y="653335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系统页面：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121452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80639" y="197425"/>
            <a:ext cx="9101254" cy="83376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算法能力产品化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办公场景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576" y="1151422"/>
            <a:ext cx="110322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产品介绍：</a:t>
            </a:r>
            <a:endParaRPr lang="en-US" altLang="zh-CN" sz="2400" b="1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ULSee</a:t>
            </a:r>
            <a:r>
              <a:rPr lang="zh-CN" altLang="en-US" dirty="0" smtClean="0"/>
              <a:t>多业务人脸识别云系统，基于</a:t>
            </a:r>
            <a:r>
              <a:rPr lang="zh-CN" altLang="zh-CN" dirty="0" smtClean="0"/>
              <a:t>后台</a:t>
            </a:r>
            <a:r>
              <a:rPr lang="zh-CN" altLang="en-US" dirty="0" smtClean="0"/>
              <a:t>人脸识别算法引擎</a:t>
            </a:r>
            <a:r>
              <a:rPr lang="zh-CN" altLang="zh-CN" dirty="0" smtClean="0"/>
              <a:t>及</a:t>
            </a:r>
            <a:r>
              <a:rPr lang="en-US" altLang="zh-CN" dirty="0"/>
              <a:t>Web</a:t>
            </a:r>
            <a:r>
              <a:rPr lang="zh-CN" altLang="zh-CN" dirty="0"/>
              <a:t>前端显示架构，实现</a:t>
            </a:r>
            <a:r>
              <a:rPr lang="zh-CN" altLang="zh-CN" dirty="0" smtClean="0"/>
              <a:t>对摄像头</a:t>
            </a:r>
            <a:r>
              <a:rPr lang="zh-CN" altLang="en-US" dirty="0" smtClean="0"/>
              <a:t>、</a:t>
            </a:r>
            <a:r>
              <a:rPr lang="zh-CN" altLang="en-US" dirty="0"/>
              <a:t>终端一体</a:t>
            </a:r>
            <a:r>
              <a:rPr lang="zh-CN" altLang="en-US" dirty="0" smtClean="0"/>
              <a:t>机的抓拍人员的识别</a:t>
            </a:r>
            <a:r>
              <a:rPr lang="zh-CN" altLang="zh-CN" dirty="0" smtClean="0"/>
              <a:t>比对</a:t>
            </a:r>
            <a:r>
              <a:rPr lang="zh-CN" altLang="en-US" dirty="0" smtClean="0"/>
              <a:t>，完成智慧办公园区所需的考勤、访客、会议等需求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b="1" dirty="0"/>
              <a:t>应用场景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）员工人脸考勤：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利用便于部署安装的终端一体机或抓拍摄像头，实现员工人脸考勤管理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）访客管理：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/>
              <a:t>仅</a:t>
            </a:r>
            <a:r>
              <a:rPr lang="zh-CN" altLang="en-US" dirty="0" smtClean="0"/>
              <a:t>需访客提前上传自拍预约，即可实现大堂闸机识别开门，来访人员显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示等功能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）人脸识别门禁：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利用抓拍摄像头，实现办公人员无感开门体验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）会议人脸签到：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大型会议签到实现无纸化，快速人脸签到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568" y="2475569"/>
            <a:ext cx="2546833" cy="42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22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80639" y="197425"/>
            <a:ext cx="9101254" cy="83376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算法能力产品化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零售场景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576" y="1151422"/>
            <a:ext cx="11679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产品介绍：</a:t>
            </a:r>
            <a:endParaRPr lang="en-US" altLang="zh-CN" sz="2400" b="1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ULSee</a:t>
            </a:r>
            <a:r>
              <a:rPr lang="zh-CN" altLang="en-US" dirty="0" smtClean="0"/>
              <a:t>客流分析系统，基于</a:t>
            </a:r>
            <a:r>
              <a:rPr lang="zh-CN" altLang="zh-CN" dirty="0" smtClean="0"/>
              <a:t>后台</a:t>
            </a:r>
            <a:r>
              <a:rPr lang="zh-CN" altLang="en-US" dirty="0" smtClean="0"/>
              <a:t>人脸识别算法引擎</a:t>
            </a:r>
            <a:r>
              <a:rPr lang="zh-CN" altLang="zh-CN" dirty="0" smtClean="0"/>
              <a:t>及</a:t>
            </a:r>
            <a:r>
              <a:rPr lang="en-US" altLang="zh-CN" dirty="0" smtClean="0"/>
              <a:t>Web</a:t>
            </a:r>
            <a:r>
              <a:rPr lang="zh-CN" altLang="zh-CN" dirty="0" smtClean="0"/>
              <a:t>前端显示架构，对摄像头</a:t>
            </a:r>
            <a:r>
              <a:rPr lang="zh-CN" altLang="en-US" dirty="0" smtClean="0"/>
              <a:t>抓拍的人员的数据进行分析，实现线下门店客户管理、人流分析等功能。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400" b="1" dirty="0" smtClean="0"/>
              <a:t>应用</a:t>
            </a:r>
            <a:r>
              <a:rPr lang="zh-CN" altLang="en-US" sz="2400" b="1" dirty="0"/>
              <a:t>场景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）门店</a:t>
            </a:r>
            <a:r>
              <a:rPr lang="en-US" altLang="zh-CN" dirty="0" smtClean="0"/>
              <a:t>VIP</a:t>
            </a:r>
            <a:r>
              <a:rPr lang="zh-CN" altLang="en-US" dirty="0"/>
              <a:t>管理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提示店员来访人员身份，提高顾客消费体验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）仓库安全管理：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利用人脸识别控制仓库等指定区域人员进出情况，确保商品安全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）人流分析：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对于店内人流情况进行分析，给出客人的性别、年龄、情绪等属性报告，为门店经验决策提供数据支持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3213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64" y="337631"/>
            <a:ext cx="447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cs typeface="+mn-ea"/>
                <a:sym typeface="+mn-lt"/>
              </a:rPr>
              <a:t>测试</a:t>
            </a:r>
            <a:r>
              <a:rPr lang="en-US" altLang="zh-CN" sz="2800" b="1" dirty="0" smtClean="0">
                <a:cs typeface="+mn-ea"/>
                <a:sym typeface="+mn-lt"/>
              </a:rPr>
              <a:t>1- </a:t>
            </a:r>
            <a:r>
              <a:rPr lang="zh-CN" altLang="en-US" sz="2800" b="1" dirty="0" smtClean="0">
                <a:cs typeface="+mn-ea"/>
                <a:sym typeface="+mn-lt"/>
              </a:rPr>
              <a:t>百信银行</a:t>
            </a:r>
            <a:endParaRPr lang="en-US" altLang="zh-CN" sz="2800" b="1" dirty="0" smtClean="0"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679" y="873914"/>
            <a:ext cx="53070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竞争</a:t>
            </a:r>
            <a:r>
              <a:rPr lang="zh-CN" altLang="en-US" sz="2400" b="1" dirty="0" smtClean="0">
                <a:cs typeface="+mn-ea"/>
                <a:sym typeface="+mn-lt"/>
              </a:rPr>
              <a:t>对手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   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（</a:t>
            </a:r>
            <a:r>
              <a:rPr lang="en-US" altLang="zh-CN" dirty="0" smtClean="0">
                <a:cs typeface="+mn-ea"/>
                <a:sym typeface="+mn-lt"/>
              </a:rPr>
              <a:t>1</a:t>
            </a:r>
            <a:r>
              <a:rPr lang="zh-CN" altLang="en-US" dirty="0" smtClean="0">
                <a:cs typeface="+mn-ea"/>
                <a:sym typeface="+mn-lt"/>
              </a:rPr>
              <a:t>）依图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    （</a:t>
            </a:r>
            <a:r>
              <a:rPr lang="en-US" altLang="zh-CN" dirty="0" smtClean="0">
                <a:cs typeface="+mn-ea"/>
                <a:sym typeface="+mn-lt"/>
              </a:rPr>
              <a:t>2</a:t>
            </a:r>
            <a:r>
              <a:rPr lang="zh-CN" altLang="en-US" dirty="0" smtClean="0">
                <a:cs typeface="+mn-ea"/>
                <a:sym typeface="+mn-lt"/>
              </a:rPr>
              <a:t>）百</a:t>
            </a:r>
            <a:r>
              <a:rPr lang="zh-CN" altLang="en-US" dirty="0">
                <a:cs typeface="+mn-ea"/>
                <a:sym typeface="+mn-lt"/>
              </a:rPr>
              <a:t>度</a:t>
            </a:r>
            <a:r>
              <a:rPr lang="en-US" altLang="zh-CN" dirty="0">
                <a:cs typeface="+mn-ea"/>
                <a:sym typeface="+mn-lt"/>
              </a:rPr>
              <a:t>AI</a:t>
            </a:r>
          </a:p>
          <a:p>
            <a:endParaRPr lang="en-US" altLang="zh-CN" sz="2400" b="1" dirty="0">
              <a:cs typeface="+mn-ea"/>
              <a:sym typeface="+mn-lt"/>
            </a:endParaRPr>
          </a:p>
          <a:p>
            <a:r>
              <a:rPr lang="zh-CN" altLang="en-US" sz="2400" b="1" dirty="0" smtClean="0">
                <a:cs typeface="+mn-ea"/>
                <a:sym typeface="+mn-lt"/>
              </a:rPr>
              <a:t>测试内容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    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 smtClean="0">
                <a:cs typeface="+mn-ea"/>
                <a:sym typeface="+mn-lt"/>
              </a:rPr>
              <a:t>1</a:t>
            </a:r>
            <a:r>
              <a:rPr lang="zh-CN" altLang="en-US" dirty="0" smtClean="0">
                <a:cs typeface="+mn-ea"/>
                <a:sym typeface="+mn-lt"/>
              </a:rPr>
              <a:t>：</a:t>
            </a:r>
            <a:r>
              <a:rPr lang="en-US" altLang="zh-CN" dirty="0" smtClean="0">
                <a:cs typeface="+mn-ea"/>
                <a:sym typeface="+mn-lt"/>
              </a:rPr>
              <a:t>1 </a:t>
            </a:r>
            <a:r>
              <a:rPr lang="zh-CN" altLang="en-US" dirty="0" smtClean="0">
                <a:cs typeface="+mn-ea"/>
                <a:sym typeface="+mn-lt"/>
              </a:rPr>
              <a:t>人</a:t>
            </a:r>
            <a:r>
              <a:rPr lang="zh-CN" altLang="en-US" dirty="0">
                <a:cs typeface="+mn-ea"/>
                <a:sym typeface="+mn-lt"/>
              </a:rPr>
              <a:t>脸识别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    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：</a:t>
            </a:r>
            <a:r>
              <a:rPr lang="en-US" altLang="zh-CN" dirty="0" smtClean="0">
                <a:cs typeface="+mn-ea"/>
                <a:sym typeface="+mn-lt"/>
              </a:rPr>
              <a:t>N </a:t>
            </a:r>
            <a:r>
              <a:rPr lang="zh-CN" altLang="en-US" dirty="0" smtClean="0">
                <a:cs typeface="+mn-ea"/>
                <a:sym typeface="+mn-lt"/>
              </a:rPr>
              <a:t>人</a:t>
            </a:r>
            <a:r>
              <a:rPr lang="zh-CN" altLang="en-US" dirty="0">
                <a:cs typeface="+mn-ea"/>
                <a:sym typeface="+mn-lt"/>
              </a:rPr>
              <a:t>脸识别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zh-CN" altLang="en-US" sz="2400" b="1" dirty="0" smtClean="0">
                <a:cs typeface="+mn-ea"/>
                <a:sym typeface="+mn-lt"/>
              </a:rPr>
              <a:t>测试数据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（</a:t>
            </a:r>
            <a:r>
              <a:rPr lang="en-US" altLang="zh-CN" dirty="0" smtClean="0">
                <a:cs typeface="+mn-ea"/>
                <a:sym typeface="+mn-lt"/>
              </a:rPr>
              <a:t>1</a:t>
            </a:r>
            <a:r>
              <a:rPr lang="zh-CN" altLang="en-US" dirty="0" smtClean="0">
                <a:cs typeface="+mn-ea"/>
                <a:sym typeface="+mn-lt"/>
              </a:rPr>
              <a:t>）</a:t>
            </a:r>
            <a:r>
              <a:rPr lang="en-US" altLang="zh-CN" dirty="0" smtClean="0">
                <a:cs typeface="+mn-ea"/>
                <a:sym typeface="+mn-lt"/>
              </a:rPr>
              <a:t>1000</a:t>
            </a:r>
            <a:r>
              <a:rPr lang="zh-CN" altLang="en-US" dirty="0" smtClean="0">
                <a:cs typeface="+mn-ea"/>
                <a:sym typeface="+mn-lt"/>
              </a:rPr>
              <a:t>对配对正样本，总共比对次数</a:t>
            </a:r>
            <a:r>
              <a:rPr lang="en-US" altLang="zh-CN" dirty="0" smtClean="0">
                <a:cs typeface="+mn-ea"/>
                <a:sym typeface="+mn-lt"/>
              </a:rPr>
              <a:t>100</a:t>
            </a:r>
            <a:r>
              <a:rPr lang="zh-CN" altLang="en-US" dirty="0" smtClean="0">
                <a:cs typeface="+mn-ea"/>
                <a:sym typeface="+mn-lt"/>
              </a:rPr>
              <a:t>万次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（</a:t>
            </a:r>
            <a:r>
              <a:rPr lang="en-US" altLang="zh-CN" dirty="0" smtClean="0">
                <a:cs typeface="+mn-ea"/>
                <a:sym typeface="+mn-lt"/>
              </a:rPr>
              <a:t>2</a:t>
            </a:r>
            <a:r>
              <a:rPr lang="zh-CN" altLang="en-US" dirty="0" smtClean="0">
                <a:cs typeface="+mn-ea"/>
                <a:sym typeface="+mn-lt"/>
              </a:rPr>
              <a:t>）底库人员数量：</a:t>
            </a:r>
            <a:r>
              <a:rPr lang="en-US" altLang="zh-CN" dirty="0" smtClean="0">
                <a:cs typeface="+mn-ea"/>
                <a:sym typeface="+mn-lt"/>
              </a:rPr>
              <a:t>304,064 </a:t>
            </a:r>
            <a:r>
              <a:rPr lang="zh-CN" altLang="en-US" dirty="0" smtClean="0">
                <a:cs typeface="+mn-ea"/>
                <a:sym typeface="+mn-lt"/>
              </a:rPr>
              <a:t>（标准证件照）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    查询照片数量：</a:t>
            </a:r>
            <a:r>
              <a:rPr lang="en-US" altLang="zh-CN" dirty="0" smtClean="0">
                <a:cs typeface="+mn-ea"/>
                <a:sym typeface="+mn-lt"/>
              </a:rPr>
              <a:t>6,173      </a:t>
            </a:r>
            <a:r>
              <a:rPr lang="zh-CN" altLang="en-US" dirty="0" smtClean="0">
                <a:cs typeface="+mn-ea"/>
                <a:sym typeface="+mn-lt"/>
              </a:rPr>
              <a:t>（人员现场照）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            其中查询照片中    </a:t>
            </a:r>
            <a:r>
              <a:rPr lang="en-US" altLang="zh-CN" dirty="0" smtClean="0">
                <a:cs typeface="+mn-ea"/>
                <a:sym typeface="+mn-lt"/>
              </a:rPr>
              <a:t>4,258</a:t>
            </a:r>
            <a:r>
              <a:rPr lang="zh-CN" altLang="en-US" dirty="0" smtClean="0">
                <a:cs typeface="+mn-ea"/>
                <a:sym typeface="+mn-lt"/>
              </a:rPr>
              <a:t>张在底库中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	</a:t>
            </a:r>
            <a:r>
              <a:rPr lang="en-US" altLang="zh-CN" dirty="0" smtClean="0">
                <a:cs typeface="+mn-ea"/>
                <a:sym typeface="+mn-lt"/>
              </a:rPr>
              <a:t>	            1</a:t>
            </a:r>
            <a:r>
              <a:rPr lang="en-US" altLang="zh-CN" dirty="0">
                <a:cs typeface="+mn-ea"/>
                <a:sym typeface="+mn-lt"/>
              </a:rPr>
              <a:t>,</a:t>
            </a:r>
            <a:r>
              <a:rPr lang="en-US" altLang="zh-CN" dirty="0" smtClean="0">
                <a:cs typeface="+mn-ea"/>
                <a:sym typeface="+mn-lt"/>
              </a:rPr>
              <a:t>915</a:t>
            </a:r>
            <a:r>
              <a:rPr lang="zh-CN" altLang="en-US" dirty="0" smtClean="0">
                <a:cs typeface="+mn-ea"/>
                <a:sym typeface="+mn-lt"/>
              </a:rPr>
              <a:t>张不在底库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总</a:t>
            </a:r>
            <a:r>
              <a:rPr lang="zh-CN" altLang="en-US" dirty="0" smtClean="0">
                <a:cs typeface="+mn-ea"/>
                <a:sym typeface="+mn-lt"/>
              </a:rPr>
              <a:t>共比对次数</a:t>
            </a:r>
            <a:r>
              <a:rPr lang="en-US" altLang="zh-CN" dirty="0" smtClean="0">
                <a:cs typeface="+mn-ea"/>
                <a:sym typeface="+mn-lt"/>
              </a:rPr>
              <a:t>18.77</a:t>
            </a:r>
            <a:r>
              <a:rPr lang="zh-CN" altLang="en-US" dirty="0" smtClean="0">
                <a:cs typeface="+mn-ea"/>
                <a:sym typeface="+mn-lt"/>
              </a:rPr>
              <a:t>亿次</a:t>
            </a:r>
            <a:endParaRPr lang="en-US" altLang="zh-CN" dirty="0" smtClean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zh-CN" altLang="en-US" sz="2400" b="1" dirty="0" smtClean="0">
                <a:cs typeface="+mn-ea"/>
                <a:sym typeface="+mn-lt"/>
              </a:rPr>
              <a:t>测试方式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     REST-API</a:t>
            </a:r>
            <a:r>
              <a:rPr lang="zh-CN" altLang="en-US" dirty="0" smtClean="0">
                <a:cs typeface="+mn-ea"/>
                <a:sym typeface="+mn-lt"/>
              </a:rPr>
              <a:t>服务，</a:t>
            </a:r>
            <a:r>
              <a:rPr lang="en-US" altLang="zh-CN" dirty="0" smtClean="0">
                <a:cs typeface="+mn-ea"/>
                <a:sym typeface="+mn-lt"/>
              </a:rPr>
              <a:t>python</a:t>
            </a:r>
            <a:r>
              <a:rPr lang="zh-CN" altLang="en-US" dirty="0" smtClean="0">
                <a:cs typeface="+mn-ea"/>
                <a:sym typeface="+mn-lt"/>
              </a:rPr>
              <a:t>脚本调用</a:t>
            </a:r>
            <a:endParaRPr lang="en-US" altLang="zh-CN" dirty="0" smtClean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650" y="121829"/>
            <a:ext cx="2465719" cy="85074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385342" y="2013983"/>
            <a:ext cx="4908900" cy="3162278"/>
            <a:chOff x="6385342" y="2013983"/>
            <a:chExt cx="4908900" cy="3162278"/>
          </a:xfrm>
        </p:grpSpPr>
        <p:grpSp>
          <p:nvGrpSpPr>
            <p:cNvPr id="11" name="组合 10"/>
            <p:cNvGrpSpPr/>
            <p:nvPr/>
          </p:nvGrpSpPr>
          <p:grpSpPr>
            <a:xfrm>
              <a:off x="6455197" y="2013983"/>
              <a:ext cx="4839045" cy="3162278"/>
              <a:chOff x="6893812" y="1493593"/>
              <a:chExt cx="4839045" cy="316227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9700896" y="1493593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cs typeface="+mn-ea"/>
                    <a:sym typeface="+mn-lt"/>
                  </a:rPr>
                  <a:t>查询样本照片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893812" y="1493593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cs typeface="+mn-ea"/>
                    <a:sym typeface="+mn-lt"/>
                  </a:rPr>
                  <a:t>底库人员照片</a:t>
                </a:r>
                <a:endParaRPr lang="zh-CN" altLang="en-US" dirty="0">
                  <a:cs typeface="+mn-ea"/>
                  <a:sym typeface="+mn-lt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4650" y="1919287"/>
                <a:ext cx="2228207" cy="2736584"/>
              </a:xfrm>
              <a:prstGeom prst="rect">
                <a:avLst/>
              </a:prstGeom>
            </p:spPr>
          </p:pic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5342" y="2561457"/>
              <a:ext cx="2138046" cy="2462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5406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125" y="191430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测试统计指标定义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2925" y="711122"/>
            <a:ext cx="101822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cs typeface="+mn-ea"/>
                <a:sym typeface="+mn-lt"/>
              </a:rPr>
              <a:t>通过率（召回率）</a:t>
            </a:r>
          </a:p>
          <a:p>
            <a:endParaRPr lang="zh-CN" altLang="en-US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通过率 </a:t>
            </a:r>
            <a:r>
              <a:rPr lang="en-US" altLang="zh-CN" dirty="0" smtClean="0">
                <a:cs typeface="+mn-ea"/>
                <a:sym typeface="+mn-lt"/>
              </a:rPr>
              <a:t>= R / N1 x 100%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cs typeface="+mn-ea"/>
                <a:sym typeface="+mn-lt"/>
              </a:rPr>
              <a:t>式中：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cs typeface="+mn-ea"/>
                <a:sym typeface="+mn-lt"/>
              </a:rPr>
              <a:t>    N1 — </a:t>
            </a:r>
            <a:r>
              <a:rPr lang="zh-CN" altLang="en-US" dirty="0">
                <a:cs typeface="+mn-ea"/>
                <a:sym typeface="+mn-lt"/>
              </a:rPr>
              <a:t>查</a:t>
            </a:r>
            <a:r>
              <a:rPr lang="zh-CN" altLang="en-US" dirty="0" smtClean="0">
                <a:cs typeface="+mn-ea"/>
                <a:sym typeface="+mn-lt"/>
              </a:rPr>
              <a:t>询照和底库照存在交集的照片数，本次测试为</a:t>
            </a:r>
            <a:r>
              <a:rPr lang="en-US" altLang="zh-CN" dirty="0" smtClean="0">
                <a:cs typeface="+mn-ea"/>
                <a:sym typeface="+mn-lt"/>
              </a:rPr>
              <a:t>N1  = 4258</a:t>
            </a:r>
            <a:r>
              <a:rPr lang="zh-CN" altLang="en-US" dirty="0" smtClean="0">
                <a:cs typeface="+mn-ea"/>
                <a:sym typeface="+mn-lt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cs typeface="+mn-ea"/>
                <a:sym typeface="+mn-lt"/>
              </a:rPr>
              <a:t>    R    — </a:t>
            </a:r>
            <a:r>
              <a:rPr lang="zh-CN" altLang="en-US" dirty="0" smtClean="0">
                <a:cs typeface="+mn-ea"/>
                <a:sym typeface="+mn-lt"/>
              </a:rPr>
              <a:t>存在交集的照片被算法识别的次数（大于某个设定的阈值会被判定为同一人，即识别）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2925" y="3547482"/>
            <a:ext cx="11839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cs typeface="+mn-ea"/>
                <a:sym typeface="+mn-lt"/>
              </a:rPr>
              <a:t>误识率</a:t>
            </a:r>
          </a:p>
          <a:p>
            <a:endParaRPr lang="zh-CN" altLang="en-US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误识率	</a:t>
            </a:r>
            <a:r>
              <a:rPr lang="en-US" altLang="zh-CN" dirty="0" smtClean="0">
                <a:cs typeface="+mn-ea"/>
                <a:sym typeface="+mn-lt"/>
              </a:rPr>
              <a:t>= A/N2 x 100%</a:t>
            </a:r>
          </a:p>
          <a:p>
            <a:endParaRPr lang="en-US" altLang="zh-CN" dirty="0" smtClean="0">
              <a:cs typeface="+mn-ea"/>
              <a:sym typeface="+mn-lt"/>
            </a:endParaRPr>
          </a:p>
          <a:p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式中：</a:t>
            </a:r>
          </a:p>
          <a:p>
            <a:endParaRPr lang="zh-CN" altLang="en-US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   N2 —</a:t>
            </a:r>
            <a:r>
              <a:rPr lang="zh-CN" altLang="en-US" dirty="0" smtClean="0">
                <a:cs typeface="+mn-ea"/>
                <a:sym typeface="+mn-lt"/>
              </a:rPr>
              <a:t>不是同一人的配对比对次数，本次测试</a:t>
            </a:r>
            <a:r>
              <a:rPr lang="en-US" altLang="zh-CN" dirty="0" smtClean="0">
                <a:cs typeface="+mn-ea"/>
                <a:sym typeface="+mn-lt"/>
              </a:rPr>
              <a:t>N2 = 1915*304064 + (304064 - 1)*4258</a:t>
            </a:r>
            <a:r>
              <a:rPr lang="zh-CN" altLang="en-US" dirty="0" smtClean="0">
                <a:cs typeface="+mn-ea"/>
                <a:sym typeface="+mn-lt"/>
              </a:rPr>
              <a:t>；</a:t>
            </a:r>
          </a:p>
          <a:p>
            <a:endParaRPr lang="zh-CN" altLang="en-US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   A   —</a:t>
            </a:r>
            <a:r>
              <a:rPr lang="zh-CN" altLang="en-US" dirty="0" smtClean="0">
                <a:cs typeface="+mn-ea"/>
                <a:sym typeface="+mn-lt"/>
              </a:rPr>
              <a:t>不是同一人的配对进行识别但通过的次数 （大于某个设定的阈值会被判定为同一人）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1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632" y="178420"/>
            <a:ext cx="3945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测试结果</a:t>
            </a:r>
            <a:endParaRPr lang="en-US" altLang="zh-CN" sz="2400" b="1" dirty="0" smtClean="0">
              <a:cs typeface="+mn-ea"/>
              <a:sym typeface="+mn-lt"/>
            </a:endParaRPr>
          </a:p>
          <a:p>
            <a:endParaRPr lang="en-US" altLang="zh-CN" sz="2400" b="1" dirty="0">
              <a:cs typeface="+mn-ea"/>
              <a:sym typeface="+mn-lt"/>
            </a:endParaRPr>
          </a:p>
          <a:p>
            <a:r>
              <a:rPr lang="zh-CN" altLang="en-US" sz="2400" b="1" dirty="0" smtClean="0">
                <a:cs typeface="+mn-ea"/>
                <a:sym typeface="+mn-lt"/>
              </a:rPr>
              <a:t>数据集</a:t>
            </a:r>
            <a:r>
              <a:rPr lang="en-US" altLang="zh-CN" sz="2400" b="1" dirty="0" smtClean="0">
                <a:cs typeface="+mn-ea"/>
                <a:sym typeface="+mn-lt"/>
              </a:rPr>
              <a:t>1: 1K</a:t>
            </a:r>
            <a:r>
              <a:rPr lang="zh-CN" altLang="en-US" sz="2400" b="1" dirty="0" smtClean="0">
                <a:cs typeface="+mn-ea"/>
                <a:sym typeface="+mn-lt"/>
              </a:rPr>
              <a:t>底库</a:t>
            </a:r>
            <a:endParaRPr lang="en-US" altLang="zh-CN" sz="2400" b="1" dirty="0" smtClean="0">
              <a:cs typeface="+mn-ea"/>
              <a:sym typeface="+mn-lt"/>
            </a:endParaRPr>
          </a:p>
          <a:p>
            <a:endParaRPr lang="en-US" altLang="zh-CN" sz="2400" b="1" dirty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识别阈值从</a:t>
            </a:r>
            <a:r>
              <a:rPr lang="en-US" altLang="zh-CN" dirty="0" smtClean="0">
                <a:cs typeface="+mn-ea"/>
                <a:sym typeface="+mn-lt"/>
              </a:rPr>
              <a:t>0.9</a:t>
            </a:r>
            <a:r>
              <a:rPr lang="zh-CN" altLang="en-US" dirty="0">
                <a:cs typeface="+mn-ea"/>
                <a:sym typeface="+mn-lt"/>
              </a:rPr>
              <a:t>以</a:t>
            </a:r>
            <a:r>
              <a:rPr lang="en-US" altLang="zh-CN" dirty="0" smtClean="0">
                <a:cs typeface="+mn-ea"/>
                <a:sym typeface="+mn-lt"/>
              </a:rPr>
              <a:t>0.01</a:t>
            </a:r>
            <a:r>
              <a:rPr lang="zh-CN" altLang="en-US" dirty="0" smtClean="0">
                <a:cs typeface="+mn-ea"/>
                <a:sym typeface="+mn-lt"/>
              </a:rPr>
              <a:t>的步长依次下降到</a:t>
            </a:r>
            <a:r>
              <a:rPr lang="en-US" altLang="zh-CN" dirty="0" smtClean="0">
                <a:cs typeface="+mn-ea"/>
                <a:sym typeface="+mn-lt"/>
              </a:rPr>
              <a:t>0.1</a:t>
            </a:r>
            <a:r>
              <a:rPr lang="zh-CN" altLang="en-US" dirty="0" smtClean="0">
                <a:cs typeface="+mn-ea"/>
                <a:sym typeface="+mn-lt"/>
              </a:rPr>
              <a:t>，在不同的阈值设定下，会得到不同的误识别率和通过率。右图横坐标为误识别率，纵轴为通过率</a:t>
            </a:r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303267"/>
              </p:ext>
            </p:extLst>
          </p:nvPr>
        </p:nvGraphicFramePr>
        <p:xfrm>
          <a:off x="292407" y="3077041"/>
          <a:ext cx="3597276" cy="2202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8638"/>
                <a:gridCol w="1798638"/>
              </a:tblGrid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ym typeface="+mn-lt"/>
                        </a:rPr>
                        <a:t>误识别率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ym typeface="+mn-lt"/>
                        </a:rPr>
                        <a:t>通过率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十万分之一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98.4%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万分之一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98.7%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千分之一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98.8%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" t="4064" r="7277" b="4762"/>
          <a:stretch/>
        </p:blipFill>
        <p:spPr>
          <a:xfrm>
            <a:off x="4232365" y="757646"/>
            <a:ext cx="7280367" cy="51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632" y="178420"/>
            <a:ext cx="3945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测试结果</a:t>
            </a:r>
            <a:endParaRPr lang="en-US" altLang="zh-CN" sz="2400" b="1" dirty="0">
              <a:cs typeface="+mn-ea"/>
              <a:sym typeface="+mn-lt"/>
            </a:endParaRPr>
          </a:p>
          <a:p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zh-CN" altLang="en-US" sz="2400" b="1" dirty="0" smtClean="0">
                <a:cs typeface="+mn-ea"/>
                <a:sym typeface="+mn-lt"/>
              </a:rPr>
              <a:t>数据集</a:t>
            </a:r>
            <a:r>
              <a:rPr lang="en-US" altLang="zh-CN" sz="2400" b="1" dirty="0">
                <a:cs typeface="+mn-ea"/>
                <a:sym typeface="+mn-lt"/>
              </a:rPr>
              <a:t>1</a:t>
            </a:r>
            <a:r>
              <a:rPr lang="en-US" altLang="zh-CN" sz="2400" b="1" dirty="0" smtClean="0">
                <a:cs typeface="+mn-ea"/>
                <a:sym typeface="+mn-lt"/>
              </a:rPr>
              <a:t>: 30w</a:t>
            </a:r>
            <a:r>
              <a:rPr lang="zh-CN" altLang="en-US" sz="2400" b="1" dirty="0" smtClean="0">
                <a:cs typeface="+mn-ea"/>
                <a:sym typeface="+mn-lt"/>
              </a:rPr>
              <a:t>底库</a:t>
            </a:r>
            <a:endParaRPr lang="en-US" altLang="zh-CN" sz="2400" b="1" dirty="0" smtClean="0">
              <a:cs typeface="+mn-ea"/>
              <a:sym typeface="+mn-lt"/>
            </a:endParaRPr>
          </a:p>
          <a:p>
            <a:endParaRPr lang="en-US" altLang="zh-CN" sz="2400" b="1" dirty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识别阈值从</a:t>
            </a:r>
            <a:r>
              <a:rPr lang="en-US" altLang="zh-CN" dirty="0" smtClean="0">
                <a:cs typeface="+mn-ea"/>
                <a:sym typeface="+mn-lt"/>
              </a:rPr>
              <a:t>0.9</a:t>
            </a:r>
            <a:r>
              <a:rPr lang="zh-CN" altLang="en-US" dirty="0">
                <a:cs typeface="+mn-ea"/>
                <a:sym typeface="+mn-lt"/>
              </a:rPr>
              <a:t>以</a:t>
            </a:r>
            <a:r>
              <a:rPr lang="en-US" altLang="zh-CN" dirty="0" smtClean="0">
                <a:cs typeface="+mn-ea"/>
                <a:sym typeface="+mn-lt"/>
              </a:rPr>
              <a:t>0.01</a:t>
            </a:r>
            <a:r>
              <a:rPr lang="zh-CN" altLang="en-US" dirty="0" smtClean="0">
                <a:cs typeface="+mn-ea"/>
                <a:sym typeface="+mn-lt"/>
              </a:rPr>
              <a:t>的步长依次下降到</a:t>
            </a:r>
            <a:r>
              <a:rPr lang="en-US" altLang="zh-CN" dirty="0" smtClean="0">
                <a:cs typeface="+mn-ea"/>
                <a:sym typeface="+mn-lt"/>
              </a:rPr>
              <a:t>0.1</a:t>
            </a:r>
            <a:r>
              <a:rPr lang="zh-CN" altLang="en-US" dirty="0" smtClean="0">
                <a:cs typeface="+mn-ea"/>
                <a:sym typeface="+mn-lt"/>
              </a:rPr>
              <a:t>，在不同的阈值设定下，会得到不同的误识别率和通过率。右图横坐标为误识别率，纵轴为通过率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688" y="957018"/>
            <a:ext cx="7826321" cy="566143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567172"/>
              </p:ext>
            </p:extLst>
          </p:nvPr>
        </p:nvGraphicFramePr>
        <p:xfrm>
          <a:off x="284973" y="3099344"/>
          <a:ext cx="3597276" cy="2752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8638"/>
                <a:gridCol w="1798638"/>
              </a:tblGrid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ym typeface="+mn-lt"/>
                        </a:rPr>
                        <a:t>误识别率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ym typeface="+mn-lt"/>
                        </a:rPr>
                        <a:t>通过率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百万分之一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94.5%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十万分之一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96.7%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万分之一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97.9%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千分之四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98.2%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39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285751"/>
            <a:ext cx="3878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竞争对手对比</a:t>
            </a:r>
            <a:r>
              <a:rPr lang="en-US" altLang="zh-CN" sz="2400" b="1" dirty="0" smtClean="0">
                <a:cs typeface="+mn-ea"/>
                <a:sym typeface="+mn-lt"/>
              </a:rPr>
              <a:t>(1:1K</a:t>
            </a:r>
            <a:r>
              <a:rPr lang="zh-CN" altLang="en-US" sz="2400" b="1" dirty="0" smtClean="0">
                <a:cs typeface="+mn-ea"/>
                <a:sym typeface="+mn-lt"/>
              </a:rPr>
              <a:t>底库</a:t>
            </a:r>
            <a:r>
              <a:rPr lang="en-US" altLang="zh-CN" sz="2400" b="1" dirty="0" smtClean="0">
                <a:cs typeface="+mn-ea"/>
                <a:sym typeface="+mn-lt"/>
              </a:rPr>
              <a:t>)</a:t>
            </a:r>
          </a:p>
          <a:p>
            <a:endParaRPr lang="en-US" altLang="zh-CN" dirty="0" smtClean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194756"/>
              </p:ext>
            </p:extLst>
          </p:nvPr>
        </p:nvGraphicFramePr>
        <p:xfrm>
          <a:off x="1574425" y="1211442"/>
          <a:ext cx="8318196" cy="2202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9549"/>
                <a:gridCol w="2079549"/>
                <a:gridCol w="2079549"/>
                <a:gridCol w="2079549"/>
              </a:tblGrid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ym typeface="+mn-lt"/>
                        </a:rPr>
                        <a:t>误识别率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>
                          <a:sym typeface="+mn-lt"/>
                        </a:rPr>
                        <a:t>ULSee</a:t>
                      </a:r>
                      <a:r>
                        <a:rPr lang="en-US" altLang="zh-CN" b="1" dirty="0" smtClean="0">
                          <a:sym typeface="+mn-lt"/>
                        </a:rPr>
                        <a:t> </a:t>
                      </a:r>
                      <a:r>
                        <a:rPr lang="zh-CN" altLang="en-US" b="1" dirty="0" smtClean="0">
                          <a:sym typeface="+mn-lt"/>
                        </a:rPr>
                        <a:t>通过率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依图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百度 </a:t>
                      </a:r>
                      <a:endParaRPr lang="zh-CN" altLang="en-US" b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十万分之一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98.4%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98.0%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不到</a:t>
                      </a:r>
                      <a:r>
                        <a:rPr lang="en-US" altLang="zh-CN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98%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万分之一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98.7%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98.2%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  <a:tr h="550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ym typeface="+mn-lt"/>
                        </a:rPr>
                        <a:t>千分之一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ym typeface="+mn-lt"/>
                        </a:rPr>
                        <a:t>98.8%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98.2%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1"/>
          <p:cNvSpPr txBox="1"/>
          <p:nvPr/>
        </p:nvSpPr>
        <p:spPr>
          <a:xfrm>
            <a:off x="399829" y="4169250"/>
            <a:ext cx="1111566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结论：</a:t>
            </a:r>
            <a:endParaRPr lang="en-US" altLang="zh-CN" sz="2400" b="1" dirty="0" smtClean="0">
              <a:cs typeface="+mn-ea"/>
              <a:sym typeface="+mn-lt"/>
            </a:endParaRPr>
          </a:p>
          <a:p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zh-CN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在</a:t>
            </a:r>
            <a:r>
              <a:rPr lang="en-US" altLang="zh-CN" sz="3200" b="1" dirty="0" smtClean="0">
                <a:solidFill>
                  <a:srgbClr val="FF0000"/>
                </a:solidFill>
                <a:cs typeface="+mn-ea"/>
                <a:sym typeface="+mn-lt"/>
              </a:rPr>
              <a:t>1K</a:t>
            </a:r>
            <a:r>
              <a:rPr lang="zh-CN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底库的测试条件下，</a:t>
            </a:r>
            <a:r>
              <a:rPr lang="en-US" altLang="zh-CN" sz="3200" b="1" dirty="0" err="1" smtClean="0">
                <a:solidFill>
                  <a:srgbClr val="FF0000"/>
                </a:solidFill>
                <a:cs typeface="+mn-ea"/>
                <a:sym typeface="+mn-lt"/>
              </a:rPr>
              <a:t>ULSee</a:t>
            </a:r>
            <a:r>
              <a:rPr lang="zh-CN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算法</a:t>
            </a:r>
            <a:r>
              <a:rPr lang="zh-CN" altLang="en-US" sz="3200" b="1" dirty="0">
                <a:solidFill>
                  <a:srgbClr val="FF0000"/>
                </a:solidFill>
                <a:cs typeface="+mn-ea"/>
                <a:sym typeface="+mn-lt"/>
              </a:rPr>
              <a:t>引</a:t>
            </a:r>
            <a:r>
              <a:rPr lang="zh-CN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擎优于</a:t>
            </a:r>
            <a:r>
              <a:rPr lang="zh-CN" altLang="en-US" sz="3200" b="1" dirty="0">
                <a:solidFill>
                  <a:srgbClr val="FF0000"/>
                </a:solidFill>
                <a:cs typeface="+mn-ea"/>
                <a:sym typeface="+mn-lt"/>
              </a:rPr>
              <a:t>百</a:t>
            </a:r>
            <a:r>
              <a:rPr lang="zh-CN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度和依图引擎</a:t>
            </a:r>
            <a:endParaRPr lang="en-US" altLang="zh-CN" sz="3200" b="1" dirty="0">
              <a:solidFill>
                <a:srgbClr val="FF0000"/>
              </a:solidFill>
              <a:cs typeface="+mn-ea"/>
              <a:sym typeface="+mn-lt"/>
            </a:endParaRPr>
          </a:p>
          <a:p>
            <a:endParaRPr lang="en-US" altLang="zh-CN" dirty="0" smtClean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64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930" y="285592"/>
            <a:ext cx="447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cs typeface="+mn-ea"/>
                <a:sym typeface="+mn-lt"/>
              </a:rPr>
              <a:t>测试</a:t>
            </a:r>
            <a:r>
              <a:rPr lang="en-US" altLang="zh-CN" sz="2800" b="1" dirty="0" smtClean="0">
                <a:cs typeface="+mn-ea"/>
                <a:sym typeface="+mn-lt"/>
              </a:rPr>
              <a:t>2 – </a:t>
            </a:r>
            <a:r>
              <a:rPr lang="zh-CN" altLang="en-US" sz="2800" b="1" dirty="0" smtClean="0">
                <a:cs typeface="+mn-ea"/>
                <a:sym typeface="+mn-lt"/>
              </a:rPr>
              <a:t>腾讯云</a:t>
            </a:r>
            <a:endParaRPr lang="en-US" altLang="zh-CN" sz="2800" b="1" dirty="0" smtClean="0"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518" y="1035842"/>
            <a:ext cx="56401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测试对手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    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 smtClean="0">
                <a:cs typeface="+mn-ea"/>
                <a:sym typeface="+mn-lt"/>
              </a:rPr>
              <a:t>）腾讯优图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    （</a:t>
            </a: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 smtClean="0">
                <a:cs typeface="+mn-ea"/>
                <a:sym typeface="+mn-lt"/>
              </a:rPr>
              <a:t>）腾讯人工智能实验室</a:t>
            </a:r>
            <a:endParaRPr lang="en-US" altLang="zh-CN" dirty="0" smtClean="0">
              <a:cs typeface="+mn-ea"/>
              <a:sym typeface="+mn-lt"/>
            </a:endParaRPr>
          </a:p>
          <a:p>
            <a:endParaRPr lang="en-US" altLang="zh-CN" sz="2400" b="1" dirty="0">
              <a:cs typeface="+mn-ea"/>
              <a:sym typeface="+mn-lt"/>
            </a:endParaRPr>
          </a:p>
          <a:p>
            <a:r>
              <a:rPr lang="zh-CN" altLang="en-US" sz="2400" b="1" dirty="0" smtClean="0">
                <a:cs typeface="+mn-ea"/>
                <a:sym typeface="+mn-lt"/>
              </a:rPr>
              <a:t>测试内容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    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）</a:t>
            </a:r>
            <a:r>
              <a:rPr lang="en-US" altLang="zh-CN" dirty="0" smtClean="0">
                <a:cs typeface="+mn-ea"/>
                <a:sym typeface="+mn-lt"/>
              </a:rPr>
              <a:t>1:N</a:t>
            </a:r>
            <a:r>
              <a:rPr lang="zh-CN" altLang="en-US" dirty="0" smtClean="0">
                <a:cs typeface="+mn-ea"/>
                <a:sym typeface="+mn-lt"/>
              </a:rPr>
              <a:t>人</a:t>
            </a:r>
            <a:r>
              <a:rPr lang="zh-CN" altLang="en-US" dirty="0">
                <a:cs typeface="+mn-ea"/>
                <a:sym typeface="+mn-lt"/>
              </a:rPr>
              <a:t>脸识别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zh-CN" altLang="en-US" sz="2400" b="1" dirty="0" smtClean="0">
                <a:cs typeface="+mn-ea"/>
                <a:sym typeface="+mn-lt"/>
              </a:rPr>
              <a:t>测试集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    </a:t>
            </a:r>
            <a:r>
              <a:rPr lang="zh-CN" altLang="en-US" dirty="0" smtClean="0">
                <a:cs typeface="+mn-ea"/>
                <a:sym typeface="+mn-lt"/>
              </a:rPr>
              <a:t>底库人员数量：</a:t>
            </a:r>
            <a:r>
              <a:rPr lang="en-US" altLang="zh-CN" dirty="0" smtClean="0">
                <a:cs typeface="+mn-ea"/>
                <a:sym typeface="+mn-lt"/>
              </a:rPr>
              <a:t> 50003 </a:t>
            </a:r>
          </a:p>
          <a:p>
            <a:r>
              <a:rPr lang="zh-CN" altLang="en-US" dirty="0" smtClean="0">
                <a:cs typeface="+mn-ea"/>
                <a:sym typeface="+mn-lt"/>
              </a:rPr>
              <a:t>    查询照片数量： </a:t>
            </a:r>
            <a:r>
              <a:rPr lang="en-US" altLang="zh-CN" dirty="0" smtClean="0">
                <a:cs typeface="+mn-ea"/>
                <a:sym typeface="+mn-lt"/>
              </a:rPr>
              <a:t>50003 </a:t>
            </a:r>
          </a:p>
          <a:p>
            <a:r>
              <a:rPr lang="zh-CN" altLang="en-US" dirty="0" smtClean="0">
                <a:cs typeface="+mn-ea"/>
                <a:sym typeface="+mn-lt"/>
              </a:rPr>
              <a:t>照片均来自手</a:t>
            </a:r>
            <a:r>
              <a:rPr lang="zh-CN" altLang="en-US" dirty="0">
                <a:cs typeface="+mn-ea"/>
                <a:sym typeface="+mn-lt"/>
              </a:rPr>
              <a:t>机相机拍</a:t>
            </a:r>
            <a:r>
              <a:rPr lang="zh-CN" altLang="en-US" dirty="0" smtClean="0">
                <a:cs typeface="+mn-ea"/>
                <a:sym typeface="+mn-lt"/>
              </a:rPr>
              <a:t>摄，多为前置摄像头，查询照片和底库照片一一配对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总</a:t>
            </a:r>
            <a:r>
              <a:rPr lang="zh-CN" altLang="en-US" dirty="0" smtClean="0">
                <a:cs typeface="+mn-ea"/>
                <a:sym typeface="+mn-lt"/>
              </a:rPr>
              <a:t>共比对次数：</a:t>
            </a:r>
            <a:r>
              <a:rPr lang="en-US" altLang="zh-CN" dirty="0" smtClean="0">
                <a:cs typeface="+mn-ea"/>
                <a:sym typeface="+mn-lt"/>
              </a:rPr>
              <a:t>25</a:t>
            </a:r>
            <a:r>
              <a:rPr lang="zh-CN" altLang="en-US" dirty="0" smtClean="0">
                <a:cs typeface="+mn-ea"/>
                <a:sym typeface="+mn-lt"/>
              </a:rPr>
              <a:t>亿次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            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sz="2400" b="1" dirty="0" smtClean="0">
                <a:cs typeface="+mn-ea"/>
                <a:sym typeface="+mn-lt"/>
              </a:rPr>
              <a:t>测试方式：</a:t>
            </a:r>
            <a:endParaRPr lang="en-US" altLang="zh-CN" sz="2400" b="1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     REST-API</a:t>
            </a:r>
            <a:r>
              <a:rPr lang="zh-CN" altLang="en-US" dirty="0" smtClean="0">
                <a:cs typeface="+mn-ea"/>
                <a:sym typeface="+mn-lt"/>
              </a:rPr>
              <a:t>服务，</a:t>
            </a:r>
            <a:r>
              <a:rPr lang="en-US" altLang="zh-CN" dirty="0" smtClean="0">
                <a:cs typeface="+mn-ea"/>
                <a:sym typeface="+mn-lt"/>
              </a:rPr>
              <a:t>python</a:t>
            </a:r>
            <a:r>
              <a:rPr lang="zh-CN" altLang="en-US" dirty="0" smtClean="0">
                <a:cs typeface="+mn-ea"/>
                <a:sym typeface="+mn-lt"/>
              </a:rPr>
              <a:t>脚本调用</a:t>
            </a:r>
            <a:endParaRPr lang="en-US" altLang="zh-CN" dirty="0" smtClean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24856" y="1686655"/>
            <a:ext cx="4816275" cy="3560516"/>
            <a:chOff x="6865383" y="927757"/>
            <a:chExt cx="4816275" cy="3560516"/>
          </a:xfrm>
        </p:grpSpPr>
        <p:sp>
          <p:nvSpPr>
            <p:cNvPr id="6" name="矩形 5"/>
            <p:cNvSpPr/>
            <p:nvPr/>
          </p:nvSpPr>
          <p:spPr>
            <a:xfrm>
              <a:off x="9810633" y="927757"/>
              <a:ext cx="18710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cs typeface="+mn-ea"/>
                  <a:sym typeface="+mn-lt"/>
                </a:rPr>
                <a:t>查询照片</a:t>
              </a:r>
              <a:r>
                <a:rPr lang="en-US" altLang="zh-CN" dirty="0" smtClean="0">
                  <a:cs typeface="+mn-ea"/>
                  <a:sym typeface="+mn-lt"/>
                </a:rPr>
                <a:t>-</a:t>
              </a:r>
              <a:r>
                <a:rPr lang="zh-CN" altLang="en-US" dirty="0" smtClean="0">
                  <a:cs typeface="+mn-ea"/>
                  <a:sym typeface="+mn-lt"/>
                </a:rPr>
                <a:t>正样本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003549" y="927757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cs typeface="+mn-ea"/>
                  <a:sym typeface="+mn-lt"/>
                </a:rPr>
                <a:t>底库人员照片</a:t>
              </a:r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83" y="1321487"/>
              <a:ext cx="2040724" cy="302027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6006" y="1297089"/>
              <a:ext cx="1980735" cy="3191184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580" y="58561"/>
            <a:ext cx="3083596" cy="9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0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5227" y="810726"/>
            <a:ext cx="1018222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cs typeface="+mn-ea"/>
                <a:sym typeface="+mn-lt"/>
              </a:rPr>
              <a:t>通过率（召回率）</a:t>
            </a:r>
          </a:p>
          <a:p>
            <a:endParaRPr lang="zh-CN" altLang="en-US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通过率 </a:t>
            </a:r>
            <a:r>
              <a:rPr lang="en-US" altLang="zh-CN" dirty="0" smtClean="0">
                <a:cs typeface="+mn-ea"/>
                <a:sym typeface="+mn-lt"/>
              </a:rPr>
              <a:t>= R / N1 x 100%</a:t>
            </a:r>
          </a:p>
          <a:p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cs typeface="+mn-ea"/>
                <a:sym typeface="+mn-lt"/>
              </a:rPr>
              <a:t>式中：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cs typeface="+mn-ea"/>
                <a:sym typeface="+mn-lt"/>
              </a:rPr>
              <a:t>N1 — </a:t>
            </a:r>
            <a:r>
              <a:rPr lang="zh-CN" altLang="en-US" dirty="0">
                <a:cs typeface="+mn-ea"/>
                <a:sym typeface="+mn-lt"/>
              </a:rPr>
              <a:t>查</a:t>
            </a:r>
            <a:r>
              <a:rPr lang="zh-CN" altLang="en-US" dirty="0" smtClean="0">
                <a:cs typeface="+mn-ea"/>
                <a:sym typeface="+mn-lt"/>
              </a:rPr>
              <a:t>询照和底库照存在交集的照片数，本次测试为</a:t>
            </a:r>
            <a:r>
              <a:rPr lang="en-US" altLang="zh-CN" dirty="0" smtClean="0">
                <a:cs typeface="+mn-ea"/>
                <a:sym typeface="+mn-lt"/>
              </a:rPr>
              <a:t>N1  = </a:t>
            </a:r>
            <a:r>
              <a:rPr lang="en-US" altLang="zh-CN" dirty="0">
                <a:cs typeface="+mn-ea"/>
                <a:sym typeface="+mn-lt"/>
              </a:rPr>
              <a:t>50003 </a:t>
            </a:r>
            <a:r>
              <a:rPr lang="zh-CN" altLang="en-US" dirty="0" smtClean="0">
                <a:cs typeface="+mn-ea"/>
                <a:sym typeface="+mn-lt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cs typeface="+mn-ea"/>
                <a:sym typeface="+mn-lt"/>
              </a:rPr>
              <a:t>R    — </a:t>
            </a:r>
            <a:r>
              <a:rPr lang="zh-CN" altLang="en-US" dirty="0" smtClean="0">
                <a:cs typeface="+mn-ea"/>
                <a:sym typeface="+mn-lt"/>
              </a:rPr>
              <a:t>存在交集的照片被算法识别的次数（大于某个设定的阈值会被判定为同一人，即识别）；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5227" y="3416575"/>
            <a:ext cx="11839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cs typeface="+mn-ea"/>
                <a:sym typeface="+mn-lt"/>
              </a:rPr>
              <a:t>误识率</a:t>
            </a:r>
          </a:p>
          <a:p>
            <a:endParaRPr lang="zh-CN" altLang="en-US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误识率	</a:t>
            </a:r>
            <a:r>
              <a:rPr lang="en-US" altLang="zh-CN" dirty="0" smtClean="0">
                <a:cs typeface="+mn-ea"/>
                <a:sym typeface="+mn-lt"/>
              </a:rPr>
              <a:t>= A / N2 x 100%</a:t>
            </a:r>
          </a:p>
          <a:p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式中：</a:t>
            </a:r>
          </a:p>
          <a:p>
            <a:endParaRPr lang="zh-CN" altLang="en-US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N2 —</a:t>
            </a:r>
            <a:r>
              <a:rPr lang="zh-CN" altLang="en-US" dirty="0" smtClean="0">
                <a:cs typeface="+mn-ea"/>
                <a:sym typeface="+mn-lt"/>
              </a:rPr>
              <a:t>不是同一人的配对比对次数，本次测试</a:t>
            </a:r>
            <a:r>
              <a:rPr lang="en-US" altLang="zh-CN" dirty="0" smtClean="0">
                <a:cs typeface="+mn-ea"/>
                <a:sym typeface="+mn-lt"/>
              </a:rPr>
              <a:t>N2 = </a:t>
            </a:r>
            <a:r>
              <a:rPr lang="en-US" altLang="zh-CN" dirty="0">
                <a:cs typeface="+mn-ea"/>
                <a:sym typeface="+mn-lt"/>
              </a:rPr>
              <a:t>(50003 - </a:t>
            </a:r>
            <a:r>
              <a:rPr lang="en-US" altLang="zh-CN" dirty="0" smtClean="0">
                <a:cs typeface="+mn-ea"/>
                <a:sym typeface="+mn-lt"/>
              </a:rPr>
              <a:t>1</a:t>
            </a:r>
            <a:r>
              <a:rPr lang="en-US" altLang="zh-CN" dirty="0">
                <a:cs typeface="+mn-ea"/>
                <a:sym typeface="+mn-lt"/>
              </a:rPr>
              <a:t>)* 50003 </a:t>
            </a:r>
            <a:r>
              <a:rPr lang="zh-CN" altLang="en-US" dirty="0" smtClean="0">
                <a:cs typeface="+mn-ea"/>
                <a:sym typeface="+mn-lt"/>
              </a:rPr>
              <a:t>；</a:t>
            </a:r>
          </a:p>
          <a:p>
            <a:endParaRPr lang="zh-CN" altLang="en-US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A   —</a:t>
            </a:r>
            <a:r>
              <a:rPr lang="zh-CN" altLang="en-US" dirty="0" smtClean="0">
                <a:cs typeface="+mn-ea"/>
                <a:sym typeface="+mn-lt"/>
              </a:rPr>
              <a:t>不是同一人的配对进行识别但通过的次数 （大于某个设定的阈值会被判定为同一人）</a:t>
            </a:r>
            <a:endParaRPr lang="en-US" altLang="zh-CN" dirty="0" smtClean="0">
              <a:cs typeface="+mn-ea"/>
              <a:sym typeface="+mn-lt"/>
            </a:endParaRPr>
          </a:p>
          <a:p>
            <a:endParaRPr lang="en-US" altLang="zh-CN" dirty="0" smtClean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38125" y="191430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测试统计指标定义</a:t>
            </a:r>
            <a:endParaRPr lang="zh-CN" altLang="en-US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396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 Light" panose="020F0302020204030204"/>
        <a:ea typeface="楷体"/>
        <a:cs typeface=""/>
      </a:majorFont>
      <a:minorFont>
        <a:latin typeface="Calibri Light" panose="020F0502020204030204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1853</Words>
  <Application>Microsoft Office PowerPoint</Application>
  <PresentationFormat>Widescreen</PresentationFormat>
  <Paragraphs>266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楷体</vt:lpstr>
      <vt:lpstr>Arial</vt:lpstr>
      <vt:lpstr>Calibri Light</vt:lpstr>
      <vt:lpstr>Wingdings</vt:lpstr>
      <vt:lpstr>Office 主题</vt:lpstr>
      <vt:lpstr>ULSee 人脸识别算法行业对比测试报告</vt:lpstr>
      <vt:lpstr>摘要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算法综合对比</vt:lpstr>
      <vt:lpstr>算法能力产品化—安防场景</vt:lpstr>
      <vt:lpstr>PowerPoint Presentation</vt:lpstr>
      <vt:lpstr>PowerPoint Presentation</vt:lpstr>
      <vt:lpstr>算法能力产品化—办公场景</vt:lpstr>
      <vt:lpstr>算法能力产品化—零售场景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ULSee 人脸识别算法行业测试结果</dc:title>
  <dc:creator>Zhang zack</dc:creator>
  <cp:lastModifiedBy>Yunjin Chen</cp:lastModifiedBy>
  <cp:revision>62</cp:revision>
  <dcterms:created xsi:type="dcterms:W3CDTF">2018-10-22T10:32:24Z</dcterms:created>
  <dcterms:modified xsi:type="dcterms:W3CDTF">2019-01-24T02:35:48Z</dcterms:modified>
</cp:coreProperties>
</file>